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  <p:sldMasterId id="2147483697" r:id="rId5"/>
    <p:sldMasterId id="2147483698" r:id="rId6"/>
    <p:sldMasterId id="2147483699" r:id="rId7"/>
    <p:sldMasterId id="2147483703" r:id="rId8"/>
  </p:sldMasterIdLst>
  <p:notesMasterIdLst>
    <p:notesMasterId r:id="rId29"/>
  </p:notesMasterIdLst>
  <p:sldIdLst>
    <p:sldId id="314" r:id="rId9"/>
    <p:sldId id="374" r:id="rId10"/>
    <p:sldId id="392" r:id="rId11"/>
    <p:sldId id="261" r:id="rId12"/>
    <p:sldId id="376" r:id="rId13"/>
    <p:sldId id="421" r:id="rId14"/>
    <p:sldId id="397" r:id="rId15"/>
    <p:sldId id="422" r:id="rId16"/>
    <p:sldId id="379" r:id="rId17"/>
    <p:sldId id="423" r:id="rId18"/>
    <p:sldId id="382" r:id="rId19"/>
    <p:sldId id="424" r:id="rId20"/>
    <p:sldId id="383" r:id="rId21"/>
    <p:sldId id="425" r:id="rId22"/>
    <p:sldId id="420" r:id="rId23"/>
    <p:sldId id="355" r:id="rId24"/>
    <p:sldId id="381" r:id="rId25"/>
    <p:sldId id="356" r:id="rId26"/>
    <p:sldId id="380" r:id="rId27"/>
    <p:sldId id="41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" userDrawn="1">
          <p15:clr>
            <a:srgbClr val="A4A3A4"/>
          </p15:clr>
        </p15:guide>
        <p15:guide id="2" orient="horz" pos="264" userDrawn="1">
          <p15:clr>
            <a:srgbClr val="A4A3A4"/>
          </p15:clr>
        </p15:guide>
        <p15:guide id="3" pos="56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nch, Kelly" initials="FK" lastIdx="1" clrIdx="0">
    <p:extLst>
      <p:ext uri="{19B8F6BF-5375-455C-9EA6-DF929625EA0E}">
        <p15:presenceInfo xmlns:p15="http://schemas.microsoft.com/office/powerpoint/2012/main" userId="S::kelly.finch@cardinalhealth.com::b474adf6-60b3-4513-a32f-bcb99d6b0d60" providerId="AD"/>
      </p:ext>
    </p:extLst>
  </p:cmAuthor>
  <p:cmAuthor id="2" name="Smith, Deon" initials="SD" lastIdx="2" clrIdx="1">
    <p:extLst>
      <p:ext uri="{19B8F6BF-5375-455C-9EA6-DF929625EA0E}">
        <p15:presenceInfo xmlns:p15="http://schemas.microsoft.com/office/powerpoint/2012/main" userId="S::deon.smith@cardinalhealth.com::250aef62-d4ff-41a9-b373-89c7279217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9E8"/>
    <a:srgbClr val="FEE7C5"/>
    <a:srgbClr val="BBE8CF"/>
    <a:srgbClr val="A9A09D"/>
    <a:srgbClr val="CCC8C1"/>
    <a:srgbClr val="99DEBB"/>
    <a:srgbClr val="CEEBF0"/>
    <a:srgbClr val="73D19E"/>
    <a:srgbClr val="CF70AD"/>
    <a:srgbClr val="DE9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5" autoAdjust="0"/>
    <p:restoredTop sz="91892" autoAdjust="0"/>
  </p:normalViewPr>
  <p:slideViewPr>
    <p:cSldViewPr snapToGrid="0" snapToObjects="1">
      <p:cViewPr varScale="1">
        <p:scale>
          <a:sx n="82" d="100"/>
          <a:sy n="82" d="100"/>
        </p:scale>
        <p:origin x="1404" y="96"/>
      </p:cViewPr>
      <p:guideLst>
        <p:guide pos="288"/>
        <p:guide orient="horz" pos="264"/>
        <p:guide pos="5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Total inventory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'Total inventory charts'!$C$21</c:f>
              <c:strCache>
                <c:ptCount val="1"/>
                <c:pt idx="0">
                  <c:v> Rooms implemented </c:v>
                </c:pt>
              </c:strCache>
            </c:strRef>
          </c:tx>
          <c:spPr>
            <a:solidFill>
              <a:srgbClr val="FCC8B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'Total inventory charts'!$C$22:$C$27</c:f>
              <c:numCache>
                <c:formatCode>_(* #,##0_);_(* \(#,##0\);_(* "-"??_);_(@_)</c:formatCode>
                <c:ptCount val="6"/>
                <c:pt idx="0">
                  <c:v>21</c:v>
                </c:pt>
                <c:pt idx="1">
                  <c:v>26</c:v>
                </c:pt>
                <c:pt idx="2">
                  <c:v>38</c:v>
                </c:pt>
                <c:pt idx="3">
                  <c:v>73</c:v>
                </c:pt>
                <c:pt idx="4">
                  <c:v>75</c:v>
                </c:pt>
                <c:pt idx="5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79-4FB5-A30A-5E8FBD47ED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96373647"/>
        <c:axId val="696381191"/>
      </c:barChart>
      <c:lineChart>
        <c:grouping val="stacked"/>
        <c:varyColors val="0"/>
        <c:ser>
          <c:idx val="0"/>
          <c:order val="0"/>
          <c:tx>
            <c:strRef>
              <c:f>'Total inventory charts'!$B$21</c:f>
              <c:strCache>
                <c:ptCount val="1"/>
                <c:pt idx="0">
                  <c:v> Onhand inventory (total) </c:v>
                </c:pt>
              </c:strCache>
            </c:strRef>
          </c:tx>
          <c:spPr>
            <a:ln w="28575" cap="rnd">
              <a:solidFill>
                <a:srgbClr val="90D4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0D4D9"/>
              </a:solidFill>
              <a:ln w="9525">
                <a:solidFill>
                  <a:srgbClr val="90D4D9"/>
                </a:solidFill>
              </a:ln>
              <a:effectLst/>
            </c:spPr>
          </c:marker>
          <c:dLbls>
            <c:numFmt formatCode="&quot;$&quot;#,##0,&quot;K&quot;" sourceLinked="0"/>
            <c:spPr>
              <a:solidFill>
                <a:srgbClr val="90D4D9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charts'!$A$22:$A$27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charts'!$B$22:$B$27</c:f>
              <c:numCache>
                <c:formatCode>_("$"* #,##0_);_("$"* \(#,##0\);_("$"* "-"??_);_(@_)</c:formatCode>
                <c:ptCount val="6"/>
                <c:pt idx="0">
                  <c:v>6587109.3286666665</c:v>
                </c:pt>
                <c:pt idx="1">
                  <c:v>8433869.6161111109</c:v>
                </c:pt>
                <c:pt idx="2">
                  <c:v>10945075.742131112</c:v>
                </c:pt>
                <c:pt idx="3">
                  <c:v>20500260.006725546</c:v>
                </c:pt>
                <c:pt idx="4">
                  <c:v>20353221.682121664</c:v>
                </c:pt>
                <c:pt idx="5">
                  <c:v>20716985.984000005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79-4FB5-A30A-5E8FBD47ED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253256"/>
        <c:axId val="520252928"/>
      </c:lineChart>
      <c:catAx>
        <c:axId val="520253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0252928"/>
        <c:crosses val="autoZero"/>
        <c:auto val="1"/>
        <c:lblAlgn val="ctr"/>
        <c:lblOffset val="100"/>
        <c:noMultiLvlLbl val="0"/>
      </c:catAx>
      <c:valAx>
        <c:axId val="52025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0253256"/>
        <c:crosses val="autoZero"/>
        <c:crossBetween val="between"/>
      </c:valAx>
      <c:valAx>
        <c:axId val="696381191"/>
        <c:scaling>
          <c:orientation val="minMax"/>
        </c:scaling>
        <c:delete val="0"/>
        <c:axPos val="r"/>
        <c:numFmt formatCode="_(* #,##0_);_(* \(#,##0\);_(* &quot;-&quot;??_);_(@_)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6373647"/>
        <c:crosses val="max"/>
        <c:crossBetween val="between"/>
      </c:valAx>
      <c:catAx>
        <c:axId val="696373647"/>
        <c:scaling>
          <c:orientation val="minMax"/>
        </c:scaling>
        <c:delete val="1"/>
        <c:axPos val="b"/>
        <c:majorTickMark val="out"/>
        <c:minorTickMark val="none"/>
        <c:tickLblPos val="nextTo"/>
        <c:crossAx val="6963811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/>
              <a:t>Expiration rate,</a:t>
            </a:r>
            <a:r>
              <a:rPr lang="en-US" b="1" baseline="0"/>
              <a:t> OR Departments</a:t>
            </a:r>
            <a:endParaRPr lang="en-US" b="1"/>
          </a:p>
          <a:p>
            <a:pPr>
              <a:defRPr/>
            </a:pPr>
            <a:r>
              <a:rPr lang="en-US" sz="1000"/>
              <a:t>(owned expired cost / owned on hand inventory)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Charts!$B$36</c:f>
              <c:strCache>
                <c:ptCount val="1"/>
                <c:pt idx="0">
                  <c:v> Expiration rate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Charts!$A$37:$A$42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Charts!$B$37:$B$42</c:f>
              <c:numCache>
                <c:formatCode>0.0%</c:formatCode>
                <c:ptCount val="6"/>
                <c:pt idx="0">
                  <c:v>2.7040618432183014E-2</c:v>
                </c:pt>
                <c:pt idx="1">
                  <c:v>1.9463066691830812E-2</c:v>
                </c:pt>
                <c:pt idx="2">
                  <c:v>1.8455286112149277E-2</c:v>
                </c:pt>
                <c:pt idx="3">
                  <c:v>1.2932927353350799E-2</c:v>
                </c:pt>
                <c:pt idx="4">
                  <c:v>1.8928898390315314E-2</c:v>
                </c:pt>
                <c:pt idx="5">
                  <c:v>2.0355728839318424E-2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D4-455C-B821-8516377AE78E}"/>
            </c:ext>
          </c:extLst>
        </c:ser>
        <c:ser>
          <c:idx val="1"/>
          <c:order val="1"/>
          <c:tx>
            <c:strRef>
              <c:f>Charts!$C$36</c:f>
              <c:strCache>
                <c:ptCount val="1"/>
                <c:pt idx="0">
                  <c:v> *Benchmark (expiration, OR)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D4-455C-B821-8516377AE78E}"/>
                </c:ext>
              </c:extLst>
            </c:dLbl>
            <c:spPr>
              <a:solidFill>
                <a:srgbClr val="966BA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Charts!$A$37:$A$42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Charts!$C$37:$C$42</c:f>
              <c:numCache>
                <c:formatCode>0.0%</c:formatCode>
                <c:ptCount val="6"/>
                <c:pt idx="0">
                  <c:v>2.3E-2</c:v>
                </c:pt>
                <c:pt idx="1">
                  <c:v>2.3E-2</c:v>
                </c:pt>
                <c:pt idx="2">
                  <c:v>2.3E-2</c:v>
                </c:pt>
                <c:pt idx="3">
                  <c:v>2.3E-2</c:v>
                </c:pt>
                <c:pt idx="4">
                  <c:v>2.3E-2</c:v>
                </c:pt>
                <c:pt idx="5">
                  <c:v>2.3E-2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D4-455C-B821-8516377AE7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416847"/>
        <c:axId val="695413239"/>
      </c:lineChart>
      <c:catAx>
        <c:axId val="69541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3239"/>
        <c:crosses val="autoZero"/>
        <c:auto val="1"/>
        <c:lblAlgn val="ctr"/>
        <c:lblOffset val="100"/>
        <c:noMultiLvlLbl val="0"/>
      </c:catAx>
      <c:valAx>
        <c:axId val="695413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solidFill>
            <a:srgbClr val="333333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/>
              <a:t>Expiration rate,</a:t>
            </a:r>
            <a:r>
              <a:rPr lang="en-US" b="1" baseline="0"/>
              <a:t> Procedural Departments</a:t>
            </a:r>
            <a:endParaRPr lang="en-US" b="1"/>
          </a:p>
          <a:p>
            <a:pPr>
              <a:defRPr/>
            </a:pPr>
            <a:r>
              <a:rPr lang="en-US" sz="1000"/>
              <a:t>(owned expired cost / owned on hand inventory)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Charts!$B$20</c:f>
              <c:strCache>
                <c:ptCount val="1"/>
                <c:pt idx="0">
                  <c:v> Expiration rate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Charts!$A$21:$A$26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Charts!$B$21:$B$26</c:f>
              <c:numCache>
                <c:formatCode>0.0%</c:formatCode>
                <c:ptCount val="6"/>
                <c:pt idx="0">
                  <c:v>2.9860138645764412E-2</c:v>
                </c:pt>
                <c:pt idx="1">
                  <c:v>3.1794775407717885E-2</c:v>
                </c:pt>
                <c:pt idx="2">
                  <c:v>3.4057071631356281E-2</c:v>
                </c:pt>
                <c:pt idx="3">
                  <c:v>3.0415437606393807E-2</c:v>
                </c:pt>
                <c:pt idx="4">
                  <c:v>5.0409742793357609E-2</c:v>
                </c:pt>
                <c:pt idx="5">
                  <c:v>2.5457563192169741E-2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E2-41D3-BE07-7E26AAD996AA}"/>
            </c:ext>
          </c:extLst>
        </c:ser>
        <c:ser>
          <c:idx val="1"/>
          <c:order val="1"/>
          <c:tx>
            <c:strRef>
              <c:f>Charts!$C$20</c:f>
              <c:strCache>
                <c:ptCount val="1"/>
                <c:pt idx="0">
                  <c:v> *Benchmark (expiration, procedural)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E2-41D3-BE07-7E26AAD996AA}"/>
                </c:ext>
              </c:extLst>
            </c:dLbl>
            <c:spPr>
              <a:solidFill>
                <a:srgbClr val="966BA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Charts!$A$21:$A$26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Charts!$C$21:$C$26</c:f>
              <c:numCache>
                <c:formatCode>0.0%</c:formatCode>
                <c:ptCount val="6"/>
                <c:pt idx="0">
                  <c:v>2.1000000000000001E-2</c:v>
                </c:pt>
                <c:pt idx="1">
                  <c:v>2.1000000000000001E-2</c:v>
                </c:pt>
                <c:pt idx="2">
                  <c:v>2.1000000000000001E-2</c:v>
                </c:pt>
                <c:pt idx="3">
                  <c:v>2.1000000000000001E-2</c:v>
                </c:pt>
                <c:pt idx="4">
                  <c:v>2.1000000000000001E-2</c:v>
                </c:pt>
                <c:pt idx="5">
                  <c:v>2.1000000000000001E-2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E2-41D3-BE07-7E26AAD996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416847"/>
        <c:axId val="695413239"/>
      </c:lineChart>
      <c:catAx>
        <c:axId val="69541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3239"/>
        <c:crosses val="autoZero"/>
        <c:auto val="1"/>
        <c:lblAlgn val="ctr"/>
        <c:lblOffset val="100"/>
        <c:noMultiLvlLbl val="0"/>
      </c:catAx>
      <c:valAx>
        <c:axId val="695413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solidFill>
            <a:srgbClr val="333333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Wasted</a:t>
            </a:r>
            <a:r>
              <a:rPr lang="en-US" b="1" baseline="0">
                <a:solidFill>
                  <a:srgbClr val="333333"/>
                </a:solidFill>
              </a:rPr>
              <a:t> </a:t>
            </a:r>
            <a:r>
              <a:rPr lang="en-US" b="1">
                <a:solidFill>
                  <a:srgbClr val="333333"/>
                </a:solidFill>
              </a:rPr>
              <a:t>rate</a:t>
            </a:r>
          </a:p>
          <a:p>
            <a:pPr>
              <a:defRPr>
                <a:solidFill>
                  <a:srgbClr val="333333"/>
                </a:solidFill>
              </a:defRPr>
            </a:pPr>
            <a:r>
              <a:rPr lang="en-US" sz="900">
                <a:solidFill>
                  <a:srgbClr val="333333"/>
                </a:solidFill>
              </a:rPr>
              <a:t>(wasted cost / cost of productive use of supplies)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charts!$B$6</c:f>
              <c:strCache>
                <c:ptCount val="1"/>
                <c:pt idx="0">
                  <c:v> Wasted rate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1.3895888013998251E-2"/>
                  <c:y val="1.30901866433361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3EE-41B3-B256-379F3D59C5F9}"/>
                </c:ext>
              </c:extLst>
            </c:dLbl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charts!$A$7:$A$12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charts!$B$7:$B$12</c:f>
              <c:numCache>
                <c:formatCode>0.0%</c:formatCode>
                <c:ptCount val="6"/>
                <c:pt idx="0">
                  <c:v>9.7375031477580677E-3</c:v>
                </c:pt>
                <c:pt idx="1">
                  <c:v>1.4242570564574519E-2</c:v>
                </c:pt>
                <c:pt idx="2">
                  <c:v>8.634389638163497E-3</c:v>
                </c:pt>
                <c:pt idx="3">
                  <c:v>1.7404010773931635E-2</c:v>
                </c:pt>
                <c:pt idx="4">
                  <c:v>3.66279951161365E-2</c:v>
                </c:pt>
                <c:pt idx="5">
                  <c:v>9.6722885144170448E-3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EE-41B3-B256-379F3D59C5F9}"/>
            </c:ext>
          </c:extLst>
        </c:ser>
        <c:ser>
          <c:idx val="1"/>
          <c:order val="1"/>
          <c:tx>
            <c:strRef>
              <c:f>charts!$C$6</c:f>
              <c:strCache>
                <c:ptCount val="1"/>
                <c:pt idx="0">
                  <c:v> *Benchmark (wasted rate)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1.1111111111111112E-2"/>
                  <c:y val="-7.8703703703703706E-2"/>
                </c:manualLayout>
              </c:layout>
              <c:spPr>
                <a:solidFill>
                  <a:srgbClr val="966BA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3EE-41B3-B256-379F3D59C5F9}"/>
                </c:ext>
              </c:extLst>
            </c:dLbl>
            <c:spPr>
              <a:solidFill>
                <a:srgbClr val="966BA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charts!$A$7:$A$12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charts!$C$7:$C$12</c:f>
              <c:numCache>
                <c:formatCode>0.0%</c:formatCode>
                <c:ptCount val="6"/>
                <c:pt idx="0">
                  <c:v>1.7000000000000001E-2</c:v>
                </c:pt>
                <c:pt idx="1">
                  <c:v>1.7000000000000001E-2</c:v>
                </c:pt>
                <c:pt idx="2">
                  <c:v>1.7000000000000001E-2</c:v>
                </c:pt>
                <c:pt idx="3">
                  <c:v>1.7000000000000001E-2</c:v>
                </c:pt>
                <c:pt idx="4">
                  <c:v>1.7000000000000001E-2</c:v>
                </c:pt>
                <c:pt idx="5">
                  <c:v>1.7000000000000001E-2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3EE-41B3-B256-379F3D59C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416847"/>
        <c:axId val="695413239"/>
      </c:lineChart>
      <c:catAx>
        <c:axId val="69541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3239"/>
        <c:crosses val="autoZero"/>
        <c:auto val="1"/>
        <c:lblAlgn val="ctr"/>
        <c:lblOffset val="100"/>
        <c:noMultiLvlLbl val="0"/>
      </c:catAx>
      <c:valAx>
        <c:axId val="695413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Wasted</a:t>
            </a:r>
            <a:r>
              <a:rPr lang="en-US" b="1" baseline="0">
                <a:solidFill>
                  <a:srgbClr val="333333"/>
                </a:solidFill>
              </a:rPr>
              <a:t> </a:t>
            </a:r>
            <a:r>
              <a:rPr lang="en-US" b="1">
                <a:solidFill>
                  <a:srgbClr val="333333"/>
                </a:solidFill>
              </a:rPr>
              <a:t>rate (OR)</a:t>
            </a:r>
          </a:p>
          <a:p>
            <a:pPr>
              <a:defRPr>
                <a:solidFill>
                  <a:srgbClr val="333333"/>
                </a:solidFill>
              </a:defRPr>
            </a:pPr>
            <a:r>
              <a:rPr lang="en-US" sz="900">
                <a:solidFill>
                  <a:srgbClr val="333333"/>
                </a:solidFill>
              </a:rPr>
              <a:t>(wasted cost / cost of productive use of supplies)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charts!$B$46</c:f>
              <c:strCache>
                <c:ptCount val="1"/>
                <c:pt idx="0">
                  <c:v> Wasted rate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1.3895888013998251E-2"/>
                  <c:y val="1.30901866433361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2D3-48A1-8496-35EC4221C1A8}"/>
                </c:ext>
              </c:extLst>
            </c:dLbl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charts!$A$47:$A$52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charts!$B$47:$B$52</c:f>
              <c:numCache>
                <c:formatCode>0.0%</c:formatCode>
                <c:ptCount val="6"/>
                <c:pt idx="0">
                  <c:v>9.6936278702138435E-3</c:v>
                </c:pt>
                <c:pt idx="1">
                  <c:v>1.4235169872091532E-2</c:v>
                </c:pt>
                <c:pt idx="2">
                  <c:v>1.1127863558422661E-2</c:v>
                </c:pt>
                <c:pt idx="3">
                  <c:v>2.3499067226483566E-2</c:v>
                </c:pt>
                <c:pt idx="4">
                  <c:v>4.8455083204349103E-2</c:v>
                </c:pt>
                <c:pt idx="5">
                  <c:v>1.0196962911137215E-2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D3-48A1-8496-35EC4221C1A8}"/>
            </c:ext>
          </c:extLst>
        </c:ser>
        <c:ser>
          <c:idx val="1"/>
          <c:order val="1"/>
          <c:tx>
            <c:strRef>
              <c:f>charts!$C$46</c:f>
              <c:strCache>
                <c:ptCount val="1"/>
                <c:pt idx="0">
                  <c:v> *Benchmark (wasted rate)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1.1111111111111112E-2"/>
                  <c:y val="-7.8703703703703706E-2"/>
                </c:manualLayout>
              </c:layout>
              <c:spPr>
                <a:solidFill>
                  <a:srgbClr val="966BA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D3-48A1-8496-35EC4221C1A8}"/>
                </c:ext>
              </c:extLst>
            </c:dLbl>
            <c:spPr>
              <a:solidFill>
                <a:srgbClr val="966BA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charts!$A$47:$A$52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charts!$C$47:$C$52</c:f>
              <c:numCache>
                <c:formatCode>0.0%</c:formatCode>
                <c:ptCount val="6"/>
                <c:pt idx="0">
                  <c:v>2.4E-2</c:v>
                </c:pt>
                <c:pt idx="1">
                  <c:v>2.4E-2</c:v>
                </c:pt>
                <c:pt idx="2">
                  <c:v>2.4E-2</c:v>
                </c:pt>
                <c:pt idx="3">
                  <c:v>2.4E-2</c:v>
                </c:pt>
                <c:pt idx="4">
                  <c:v>2.4E-2</c:v>
                </c:pt>
                <c:pt idx="5">
                  <c:v>2.4E-2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2D3-48A1-8496-35EC4221C1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416847"/>
        <c:axId val="695413239"/>
      </c:lineChart>
      <c:catAx>
        <c:axId val="69541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3239"/>
        <c:crosses val="autoZero"/>
        <c:auto val="1"/>
        <c:lblAlgn val="ctr"/>
        <c:lblOffset val="100"/>
        <c:noMultiLvlLbl val="0"/>
      </c:catAx>
      <c:valAx>
        <c:axId val="695413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Wasted</a:t>
            </a:r>
            <a:r>
              <a:rPr lang="en-US" b="1" baseline="0">
                <a:solidFill>
                  <a:srgbClr val="333333"/>
                </a:solidFill>
              </a:rPr>
              <a:t> </a:t>
            </a:r>
            <a:r>
              <a:rPr lang="en-US" b="1">
                <a:solidFill>
                  <a:srgbClr val="333333"/>
                </a:solidFill>
              </a:rPr>
              <a:t>rate (Procedural)</a:t>
            </a:r>
          </a:p>
          <a:p>
            <a:pPr>
              <a:defRPr>
                <a:solidFill>
                  <a:srgbClr val="333333"/>
                </a:solidFill>
              </a:defRPr>
            </a:pPr>
            <a:r>
              <a:rPr lang="en-US" sz="900">
                <a:solidFill>
                  <a:srgbClr val="333333"/>
                </a:solidFill>
              </a:rPr>
              <a:t>(wasted cost / cost of productive use of supplies)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charts!$B$27</c:f>
              <c:strCache>
                <c:ptCount val="1"/>
                <c:pt idx="0">
                  <c:v> Wasted rate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1.3895888013998251E-2"/>
                  <c:y val="1.30901866433361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DBD-4240-A2D3-75904C8C5A59}"/>
                </c:ext>
              </c:extLst>
            </c:dLbl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charts!$A$28:$A$33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charts!$B$28:$B$33</c:f>
              <c:numCache>
                <c:formatCode>0.0%</c:formatCode>
                <c:ptCount val="6"/>
                <c:pt idx="0">
                  <c:v>9.7667105016437782E-3</c:v>
                </c:pt>
                <c:pt idx="1">
                  <c:v>1.4247269604003699E-2</c:v>
                </c:pt>
                <c:pt idx="2">
                  <c:v>5.7143661373351548E-3</c:v>
                </c:pt>
                <c:pt idx="3">
                  <c:v>8.0254558659721455E-3</c:v>
                </c:pt>
                <c:pt idx="4">
                  <c:v>8.9852157092967025E-3</c:v>
                </c:pt>
                <c:pt idx="5">
                  <c:v>8.1422929334809442E-3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BD-4240-A2D3-75904C8C5A59}"/>
            </c:ext>
          </c:extLst>
        </c:ser>
        <c:ser>
          <c:idx val="1"/>
          <c:order val="1"/>
          <c:tx>
            <c:strRef>
              <c:f>charts!$C$27</c:f>
              <c:strCache>
                <c:ptCount val="1"/>
                <c:pt idx="0">
                  <c:v> *Benchmark (wasted rate)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1.1111111111111112E-2"/>
                  <c:y val="-7.8703703703703706E-2"/>
                </c:manualLayout>
              </c:layout>
              <c:spPr>
                <a:solidFill>
                  <a:srgbClr val="966BA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DBD-4240-A2D3-75904C8C5A59}"/>
                </c:ext>
              </c:extLst>
            </c:dLbl>
            <c:spPr>
              <a:solidFill>
                <a:srgbClr val="966BA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charts!$A$28:$A$33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charts!$C$28:$C$33</c:f>
              <c:numCache>
                <c:formatCode>0.0%</c:formatCode>
                <c:ptCount val="6"/>
                <c:pt idx="0">
                  <c:v>1.4E-2</c:v>
                </c:pt>
                <c:pt idx="1">
                  <c:v>1.4E-2</c:v>
                </c:pt>
                <c:pt idx="2">
                  <c:v>1.4E-2</c:v>
                </c:pt>
                <c:pt idx="3">
                  <c:v>1.4E-2</c:v>
                </c:pt>
                <c:pt idx="4">
                  <c:v>1.4E-2</c:v>
                </c:pt>
                <c:pt idx="5">
                  <c:v>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DBD-4240-A2D3-75904C8C5A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416847"/>
        <c:axId val="695413239"/>
      </c:lineChart>
      <c:catAx>
        <c:axId val="69541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3239"/>
        <c:crosses val="autoZero"/>
        <c:auto val="1"/>
        <c:lblAlgn val="ctr"/>
        <c:lblOffset val="100"/>
        <c:noMultiLvlLbl val="0"/>
      </c:catAx>
      <c:valAx>
        <c:axId val="695413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Missing documentations</a:t>
            </a:r>
          </a:p>
          <a:p>
            <a:pPr>
              <a:defRPr>
                <a:solidFill>
                  <a:srgbClr val="333333"/>
                </a:solidFill>
              </a:defRPr>
            </a:pPr>
            <a:r>
              <a:rPr lang="en-US" sz="900">
                <a:solidFill>
                  <a:srgbClr val="333333"/>
                </a:solidFill>
              </a:rPr>
              <a:t>(Patient cost / Total Used cost)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Chart!$B$2</c:f>
              <c:strCache>
                <c:ptCount val="1"/>
                <c:pt idx="0">
                  <c:v> Missing dcoumentations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Chart!$A$3:$A$8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Chart!$B$3:$B$8</c:f>
              <c:numCache>
                <c:formatCode>0.0%</c:formatCode>
                <c:ptCount val="6"/>
                <c:pt idx="0">
                  <c:v>2.9294257401551994E-2</c:v>
                </c:pt>
                <c:pt idx="1">
                  <c:v>4.1423445204304778E-2</c:v>
                </c:pt>
                <c:pt idx="2">
                  <c:v>7.3850238165817414E-2</c:v>
                </c:pt>
                <c:pt idx="3">
                  <c:v>4.6000916181227459E-2</c:v>
                </c:pt>
                <c:pt idx="4">
                  <c:v>3.851167346950822E-2</c:v>
                </c:pt>
                <c:pt idx="5">
                  <c:v>2.0604608000277583E-2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A-4A57-92D7-30DAA40F3409}"/>
            </c:ext>
          </c:extLst>
        </c:ser>
        <c:ser>
          <c:idx val="1"/>
          <c:order val="1"/>
          <c:tx>
            <c:strRef>
              <c:f>Chart!$C$2</c:f>
              <c:strCache>
                <c:ptCount val="1"/>
                <c:pt idx="0">
                  <c:v> *Benchmark (missing documentations)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spPr>
                <a:solidFill>
                  <a:srgbClr val="966BA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7A-4A57-92D7-30DAA40F3409}"/>
                </c:ext>
              </c:extLst>
            </c:dLbl>
            <c:spPr>
              <a:solidFill>
                <a:srgbClr val="966BA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Chart!$A$3:$A$8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Chart!$C$3:$C$8</c:f>
              <c:numCache>
                <c:formatCode>0.0%</c:formatCode>
                <c:ptCount val="6"/>
                <c:pt idx="0">
                  <c:v>4.9000000000000002E-2</c:v>
                </c:pt>
                <c:pt idx="1">
                  <c:v>4.9000000000000002E-2</c:v>
                </c:pt>
                <c:pt idx="2">
                  <c:v>4.9000000000000002E-2</c:v>
                </c:pt>
                <c:pt idx="3">
                  <c:v>4.9000000000000002E-2</c:v>
                </c:pt>
                <c:pt idx="4">
                  <c:v>4.9000000000000002E-2</c:v>
                </c:pt>
                <c:pt idx="5">
                  <c:v>4.9000000000000002E-2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7A-4A57-92D7-30DAA40F3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416847"/>
        <c:axId val="695413239"/>
      </c:lineChart>
      <c:catAx>
        <c:axId val="69541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3239"/>
        <c:crosses val="autoZero"/>
        <c:auto val="1"/>
        <c:lblAlgn val="ctr"/>
        <c:lblOffset val="100"/>
        <c:noMultiLvlLbl val="0"/>
      </c:catAx>
      <c:valAx>
        <c:axId val="695413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Missing documentations (Procedural)</a:t>
            </a:r>
          </a:p>
          <a:p>
            <a:pPr>
              <a:defRPr>
                <a:solidFill>
                  <a:srgbClr val="333333"/>
                </a:solidFill>
              </a:defRPr>
            </a:pPr>
            <a:r>
              <a:rPr lang="en-US" sz="900">
                <a:solidFill>
                  <a:srgbClr val="333333"/>
                </a:solidFill>
              </a:rPr>
              <a:t>(Patient cost / Total Used cost)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Chart!$B$23</c:f>
              <c:strCache>
                <c:ptCount val="1"/>
                <c:pt idx="0">
                  <c:v> Missing dcoumentations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Chart!$A$24:$A$29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Chart!$B$24:$B$29</c:f>
              <c:numCache>
                <c:formatCode>0.0%</c:formatCode>
                <c:ptCount val="6"/>
                <c:pt idx="0">
                  <c:v>2.1458877111708123E-2</c:v>
                </c:pt>
                <c:pt idx="1">
                  <c:v>3.5251087661974413E-2</c:v>
                </c:pt>
                <c:pt idx="2">
                  <c:v>3.2228040336591018E-2</c:v>
                </c:pt>
                <c:pt idx="3">
                  <c:v>3.0656437637559292E-2</c:v>
                </c:pt>
                <c:pt idx="4">
                  <c:v>5.707125744077271E-2</c:v>
                </c:pt>
                <c:pt idx="5">
                  <c:v>2.7257431135237317E-2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A0-4DA2-A036-2527E2108008}"/>
            </c:ext>
          </c:extLst>
        </c:ser>
        <c:ser>
          <c:idx val="1"/>
          <c:order val="1"/>
          <c:tx>
            <c:strRef>
              <c:f>Chart!$C$23</c:f>
              <c:strCache>
                <c:ptCount val="1"/>
                <c:pt idx="0">
                  <c:v> *Benchmark (missing documentations)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spPr>
                <a:solidFill>
                  <a:srgbClr val="966BA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A0-4DA2-A036-2527E2108008}"/>
                </c:ext>
              </c:extLst>
            </c:dLbl>
            <c:spPr>
              <a:solidFill>
                <a:srgbClr val="966BA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Chart!$A$24:$A$29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Chart!$C$24:$C$29</c:f>
              <c:numCache>
                <c:formatCode>0.0%</c:formatCode>
                <c:ptCount val="6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A0-4DA2-A036-2527E2108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416847"/>
        <c:axId val="695413239"/>
      </c:lineChart>
      <c:catAx>
        <c:axId val="69541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3239"/>
        <c:crosses val="autoZero"/>
        <c:auto val="1"/>
        <c:lblAlgn val="ctr"/>
        <c:lblOffset val="100"/>
        <c:noMultiLvlLbl val="0"/>
      </c:catAx>
      <c:valAx>
        <c:axId val="695413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Missing documentations (OR)</a:t>
            </a:r>
          </a:p>
          <a:p>
            <a:pPr>
              <a:defRPr>
                <a:solidFill>
                  <a:srgbClr val="333333"/>
                </a:solidFill>
              </a:defRPr>
            </a:pPr>
            <a:r>
              <a:rPr lang="en-US" sz="900">
                <a:solidFill>
                  <a:srgbClr val="333333"/>
                </a:solidFill>
              </a:rPr>
              <a:t>(Patient cost / Total Used cost)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Chart!$B$41</c:f>
              <c:strCache>
                <c:ptCount val="1"/>
                <c:pt idx="0">
                  <c:v> Missing dcoumentations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4.4181482615026649E-2"/>
                  <c:y val="5.197691827174776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0C-4EA5-B70A-1B6573149DF7}"/>
                </c:ext>
              </c:extLst>
            </c:dLbl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Chart!$A$42:$A$47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Chart!$B$42:$B$47</c:f>
              <c:numCache>
                <c:formatCode>0.0%</c:formatCode>
                <c:ptCount val="6"/>
                <c:pt idx="0">
                  <c:v>4.106456313437111E-2</c:v>
                </c:pt>
                <c:pt idx="1">
                  <c:v>5.1144521342153866E-2</c:v>
                </c:pt>
                <c:pt idx="2">
                  <c:v>0.10939237156358035</c:v>
                </c:pt>
                <c:pt idx="3">
                  <c:v>5.5973184177361399E-2</c:v>
                </c:pt>
                <c:pt idx="4">
                  <c:v>3.0570871595786E-2</c:v>
                </c:pt>
                <c:pt idx="5">
                  <c:v>1.8323185747616356E-2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0C-4EA5-B70A-1B6573149DF7}"/>
            </c:ext>
          </c:extLst>
        </c:ser>
        <c:ser>
          <c:idx val="1"/>
          <c:order val="1"/>
          <c:tx>
            <c:strRef>
              <c:f>Chart!$C$41</c:f>
              <c:strCache>
                <c:ptCount val="1"/>
                <c:pt idx="0">
                  <c:v> *Benchmark (missing documentations)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spPr>
                <a:solidFill>
                  <a:srgbClr val="966BA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0C-4EA5-B70A-1B6573149DF7}"/>
                </c:ext>
              </c:extLst>
            </c:dLbl>
            <c:spPr>
              <a:solidFill>
                <a:srgbClr val="966BA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Chart!$A$42:$A$47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Chart!$C$42:$C$47</c:f>
              <c:numCache>
                <c:formatCode>0.0%</c:formatCode>
                <c:ptCount val="6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0C-4EA5-B70A-1B6573149D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416847"/>
        <c:axId val="695413239"/>
      </c:lineChart>
      <c:catAx>
        <c:axId val="69541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3239"/>
        <c:crosses val="autoZero"/>
        <c:auto val="1"/>
        <c:lblAlgn val="ctr"/>
        <c:lblOffset val="100"/>
        <c:noMultiLvlLbl val="0"/>
      </c:catAx>
      <c:valAx>
        <c:axId val="695413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Total inventory per room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'Total inventory charts'!$D$21</c:f>
              <c:strCache>
                <c:ptCount val="1"/>
                <c:pt idx="0">
                  <c:v> Inventory per room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98A"/>
              </a:solidFill>
              <a:ln w="9525">
                <a:solidFill>
                  <a:srgbClr val="FFD98A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6F1-4DBA-8C02-3F85964CA2F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F1-4DBA-8C02-3F85964CA2F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F1-4DBA-8C02-3F85964CA2FA}"/>
                </c:ext>
              </c:extLst>
            </c:dLbl>
            <c:numFmt formatCode="&quot;$&quot;#,##0,&quot;K&quot;" sourceLinked="0"/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charts'!$A$22:$A$27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charts'!$D$22:$D$27</c:f>
              <c:numCache>
                <c:formatCode>_("$"* #,##0_);_("$"* \(#,##0\);_("$"* "-"??_);_(@_)</c:formatCode>
                <c:ptCount val="6"/>
                <c:pt idx="0">
                  <c:v>313671.87279365078</c:v>
                </c:pt>
                <c:pt idx="1">
                  <c:v>324379.60061965813</c:v>
                </c:pt>
                <c:pt idx="2">
                  <c:v>288028.30900345033</c:v>
                </c:pt>
                <c:pt idx="3">
                  <c:v>280825.47954418557</c:v>
                </c:pt>
                <c:pt idx="4">
                  <c:v>271376.28909495554</c:v>
                </c:pt>
                <c:pt idx="5">
                  <c:v>265602.38441025646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6F1-4DBA-8C02-3F85964CA2FA}"/>
            </c:ext>
          </c:extLst>
        </c:ser>
        <c:ser>
          <c:idx val="1"/>
          <c:order val="1"/>
          <c:tx>
            <c:strRef>
              <c:f>'Total inventory charts'!$E$21</c:f>
              <c:strCache>
                <c:ptCount val="1"/>
                <c:pt idx="0">
                  <c:v> *Benchmark (total inventory by room)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5.3382392881523431E-2"/>
                  <c:y val="4.5645528188127671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F1-4DBA-8C02-3F85964CA2FA}"/>
                </c:ext>
              </c:extLst>
            </c:dLbl>
            <c:numFmt formatCode="&quot;$&quot;#,##0,&quot;K&quot;" sourceLinked="0"/>
            <c:spPr>
              <a:solidFill>
                <a:srgbClr val="966BA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charts'!$A$22:$A$27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charts'!$E$22:$E$27</c:f>
              <c:numCache>
                <c:formatCode>_("$"* #,##0_);_("$"* \(#,##0\);_("$"* "-"??_);_(@_)</c:formatCode>
                <c:ptCount val="6"/>
                <c:pt idx="0">
                  <c:v>241720</c:v>
                </c:pt>
                <c:pt idx="1">
                  <c:v>241720</c:v>
                </c:pt>
                <c:pt idx="2">
                  <c:v>241720</c:v>
                </c:pt>
                <c:pt idx="3">
                  <c:v>241720</c:v>
                </c:pt>
                <c:pt idx="4">
                  <c:v>241720</c:v>
                </c:pt>
                <c:pt idx="5">
                  <c:v>241720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6F1-4DBA-8C02-3F85964CA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258944"/>
        <c:axId val="586261896"/>
      </c:lineChart>
      <c:catAx>
        <c:axId val="58625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61896"/>
        <c:crosses val="autoZero"/>
        <c:auto val="1"/>
        <c:lblAlgn val="ctr"/>
        <c:lblOffset val="100"/>
        <c:noMultiLvlLbl val="0"/>
      </c:catAx>
      <c:valAx>
        <c:axId val="586261896"/>
        <c:scaling>
          <c:orientation val="minMax"/>
          <c:min val="21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5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OR inventory per room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'Total inventory charts'!$D$62</c:f>
              <c:strCache>
                <c:ptCount val="1"/>
                <c:pt idx="0">
                  <c:v> Inventory per room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98A"/>
              </a:solidFill>
              <a:ln w="9525">
                <a:solidFill>
                  <a:srgbClr val="FFD98A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3C6-4D5E-84A6-D54BEC0F7F4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C6-4D5E-84A6-D54BEC0F7F4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3C6-4D5E-84A6-D54BEC0F7F4B}"/>
                </c:ext>
              </c:extLst>
            </c:dLbl>
            <c:numFmt formatCode="&quot;$&quot;#,##0,&quot;K&quot;" sourceLinked="0"/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charts'!$A$63:$A$68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charts'!$D$63:$D$68</c:f>
              <c:numCache>
                <c:formatCode>_("$"* #,##0_);_("$"* \(#,##0\);_("$"* "-"??_);_(@_)</c:formatCode>
                <c:ptCount val="6"/>
                <c:pt idx="0">
                  <c:v>199814.17055555555</c:v>
                </c:pt>
                <c:pt idx="1">
                  <c:v>230823.80447222223</c:v>
                </c:pt>
                <c:pt idx="2">
                  <c:v>220101.60768138888</c:v>
                </c:pt>
                <c:pt idx="3">
                  <c:v>273706.3489466036</c:v>
                </c:pt>
                <c:pt idx="4">
                  <c:v>272838.20794569183</c:v>
                </c:pt>
                <c:pt idx="5">
                  <c:v>260384.91929824566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3C6-4D5E-84A6-D54BEC0F7F4B}"/>
            </c:ext>
          </c:extLst>
        </c:ser>
        <c:ser>
          <c:idx val="1"/>
          <c:order val="1"/>
          <c:tx>
            <c:strRef>
              <c:f>'Total inventory charts'!$E$62</c:f>
              <c:strCache>
                <c:ptCount val="1"/>
                <c:pt idx="0">
                  <c:v> *Benchmark (total inventory by room)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3C6-4D5E-84A6-D54BEC0F7F4B}"/>
                </c:ext>
              </c:extLst>
            </c:dLbl>
            <c:numFmt formatCode="&quot;$&quot;#,##0,&quot;K&quot;" sourceLinked="0"/>
            <c:spPr>
              <a:solidFill>
                <a:srgbClr val="966BA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charts'!$A$63:$A$68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charts'!$E$63:$E$68</c:f>
              <c:numCache>
                <c:formatCode>_("$"* #,##0_);_("$"* \(#,##0\);_("$"* "-"??_);_(@_)</c:formatCode>
                <c:ptCount val="6"/>
                <c:pt idx="0">
                  <c:v>176175</c:v>
                </c:pt>
                <c:pt idx="1">
                  <c:v>176175</c:v>
                </c:pt>
                <c:pt idx="2">
                  <c:v>176175</c:v>
                </c:pt>
                <c:pt idx="3">
                  <c:v>176175</c:v>
                </c:pt>
                <c:pt idx="4">
                  <c:v>176175</c:v>
                </c:pt>
                <c:pt idx="5">
                  <c:v>176175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3C6-4D5E-84A6-D54BEC0F7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258944"/>
        <c:axId val="586261896"/>
      </c:lineChart>
      <c:catAx>
        <c:axId val="58625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61896"/>
        <c:crosses val="autoZero"/>
        <c:auto val="1"/>
        <c:lblAlgn val="ctr"/>
        <c:lblOffset val="100"/>
        <c:noMultiLvlLbl val="0"/>
      </c:catAx>
      <c:valAx>
        <c:axId val="586261896"/>
        <c:scaling>
          <c:orientation val="minMax"/>
          <c:min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5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Procedural inventory per room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'Total inventory charts'!$D$138</c:f>
              <c:strCache>
                <c:ptCount val="1"/>
                <c:pt idx="0">
                  <c:v> Inventory per room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98A"/>
              </a:solidFill>
              <a:ln w="9525">
                <a:solidFill>
                  <a:srgbClr val="FFD98A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63B-4A42-BB5C-E9B9D45CD53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3B-4A42-BB5C-E9B9D45CD53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63B-4A42-BB5C-E9B9D45CD53D}"/>
                </c:ext>
              </c:extLst>
            </c:dLbl>
            <c:dLbl>
              <c:idx val="5"/>
              <c:layout>
                <c:manualLayout>
                  <c:x val="-3.4360898686014392E-2"/>
                  <c:y val="2.71995095046779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63B-4A42-BB5C-E9B9D45CD53D}"/>
                </c:ext>
              </c:extLst>
            </c:dLbl>
            <c:numFmt formatCode="&quot;$&quot;#,##0,&quot;K&quot;" sourceLinked="0"/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charts'!$A$139:$A$144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charts'!$D$139:$D$144</c:f>
              <c:numCache>
                <c:formatCode>_("$"* #,##0_);_("$"* \(#,##0\);_("$"* "-"??_);_(@_)</c:formatCode>
                <c:ptCount val="6"/>
                <c:pt idx="0">
                  <c:v>399065.1494722222</c:v>
                </c:pt>
                <c:pt idx="1">
                  <c:v>404570.28303174599</c:v>
                </c:pt>
                <c:pt idx="2">
                  <c:v>404474.08269841276</c:v>
                </c:pt>
                <c:pt idx="3">
                  <c:v>299691.17562777782</c:v>
                </c:pt>
                <c:pt idx="4">
                  <c:v>267854.39368181821</c:v>
                </c:pt>
                <c:pt idx="5">
                  <c:v>279764.07542857144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63B-4A42-BB5C-E9B9D45CD53D}"/>
            </c:ext>
          </c:extLst>
        </c:ser>
        <c:ser>
          <c:idx val="1"/>
          <c:order val="1"/>
          <c:tx>
            <c:strRef>
              <c:f>'Total inventory charts'!$E$138</c:f>
              <c:strCache>
                <c:ptCount val="1"/>
                <c:pt idx="0">
                  <c:v> *Benchmark (total inventory by room)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1.8588048840531557E-2"/>
                  <c:y val="-4.9627159670069136E-2"/>
                </c:manualLayout>
              </c:layout>
              <c:numFmt formatCode="&quot;$&quot;#,##0,&quot;K&quot;" sourceLinked="0"/>
              <c:spPr>
                <a:solidFill>
                  <a:srgbClr val="966BA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63B-4A42-BB5C-E9B9D45CD5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charts'!$A$139:$A$144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charts'!$E$139:$E$144</c:f>
              <c:numCache>
                <c:formatCode>_("$"* #,##0_);_("$"* \(#,##0\);_("$"* "-"??_);_(@_)</c:formatCode>
                <c:ptCount val="6"/>
                <c:pt idx="0">
                  <c:v>293929</c:v>
                </c:pt>
                <c:pt idx="1">
                  <c:v>293929</c:v>
                </c:pt>
                <c:pt idx="2">
                  <c:v>293929</c:v>
                </c:pt>
                <c:pt idx="3">
                  <c:v>293929</c:v>
                </c:pt>
                <c:pt idx="4">
                  <c:v>293929</c:v>
                </c:pt>
                <c:pt idx="5">
                  <c:v>293929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63B-4A42-BB5C-E9B9D45CD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258944"/>
        <c:axId val="586261896"/>
      </c:lineChart>
      <c:catAx>
        <c:axId val="58625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61896"/>
        <c:crosses val="autoZero"/>
        <c:auto val="1"/>
        <c:lblAlgn val="ctr"/>
        <c:lblOffset val="100"/>
        <c:noMultiLvlLbl val="0"/>
      </c:catAx>
      <c:valAx>
        <c:axId val="586261896"/>
        <c:scaling>
          <c:orientation val="minMax"/>
          <c:min val="25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5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Purchased inventory per room (OR)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'Total inventory charts'!$D$80</c:f>
              <c:strCache>
                <c:ptCount val="1"/>
                <c:pt idx="0">
                  <c:v> Inventory per room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98A"/>
              </a:solidFill>
              <a:ln w="9525">
                <a:solidFill>
                  <a:srgbClr val="FFD98A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287-4D9E-A3EC-0E6D3501B346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287-4D9E-A3EC-0E6D3501B346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287-4D9E-A3EC-0E6D3501B346}"/>
                </c:ext>
              </c:extLst>
            </c:dLbl>
            <c:numFmt formatCode="&quot;$&quot;#,##0,&quot;K&quot;" sourceLinked="0"/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charts'!$A$81:$A$86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charts'!$D$81:$D$86</c:f>
              <c:numCache>
                <c:formatCode>_("$"* #,##0_);_("$"* \(#,##0\);_("$"* "-"??_);_(@_)</c:formatCode>
                <c:ptCount val="6"/>
                <c:pt idx="0">
                  <c:v>170879.27722222221</c:v>
                </c:pt>
                <c:pt idx="1">
                  <c:v>192317.56447222224</c:v>
                </c:pt>
                <c:pt idx="2">
                  <c:v>173607.80101472221</c:v>
                </c:pt>
                <c:pt idx="3">
                  <c:v>232386.36536169791</c:v>
                </c:pt>
                <c:pt idx="4">
                  <c:v>230327.39643625784</c:v>
                </c:pt>
                <c:pt idx="5">
                  <c:v>219807.1707017544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87-4D9E-A3EC-0E6D3501B346}"/>
            </c:ext>
          </c:extLst>
        </c:ser>
        <c:ser>
          <c:idx val="1"/>
          <c:order val="1"/>
          <c:tx>
            <c:strRef>
              <c:f>'Total inventory charts'!$E$80</c:f>
              <c:strCache>
                <c:ptCount val="1"/>
                <c:pt idx="0">
                  <c:v> *Benchmark (total inventory by room)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5.3382392881523431E-2"/>
                  <c:y val="6.7160937653744444E-4"/>
                </c:manualLayout>
              </c:layout>
              <c:numFmt formatCode="&quot;$&quot;#,##0,&quot;K&quot;" sourceLinked="0"/>
              <c:spPr>
                <a:solidFill>
                  <a:srgbClr val="966BA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287-4D9E-A3EC-0E6D3501B3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charts'!$A$81:$A$86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charts'!$E$81:$E$86</c:f>
              <c:numCache>
                <c:formatCode>_("$"* #,##0_);_("$"* \(#,##0\);_("$"* "-"??_);_(@_)</c:formatCode>
                <c:ptCount val="6"/>
                <c:pt idx="0">
                  <c:v>119952</c:v>
                </c:pt>
                <c:pt idx="1">
                  <c:v>119952</c:v>
                </c:pt>
                <c:pt idx="2">
                  <c:v>119952</c:v>
                </c:pt>
                <c:pt idx="3">
                  <c:v>119952</c:v>
                </c:pt>
                <c:pt idx="4">
                  <c:v>119952</c:v>
                </c:pt>
                <c:pt idx="5">
                  <c:v>119952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287-4D9E-A3EC-0E6D3501B3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258944"/>
        <c:axId val="586261896"/>
      </c:lineChart>
      <c:catAx>
        <c:axId val="58625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61896"/>
        <c:crosses val="autoZero"/>
        <c:auto val="1"/>
        <c:lblAlgn val="ctr"/>
        <c:lblOffset val="100"/>
        <c:noMultiLvlLbl val="0"/>
      </c:catAx>
      <c:valAx>
        <c:axId val="586261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5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Consigned inventory per room (OR)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'Total inventory charts'!$D$97</c:f>
              <c:strCache>
                <c:ptCount val="1"/>
                <c:pt idx="0">
                  <c:v> Inventory per room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98A"/>
              </a:solidFill>
              <a:ln w="9525">
                <a:solidFill>
                  <a:srgbClr val="FFD98A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66D-48F3-BCFD-39CE568DE39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6D-48F3-BCFD-39CE568DE39E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6D-48F3-BCFD-39CE568DE39E}"/>
                </c:ext>
              </c:extLst>
            </c:dLbl>
            <c:numFmt formatCode="&quot;$&quot;#,##0,&quot;K&quot;" sourceLinked="0"/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charts'!$A$98:$A$103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charts'!$D$98:$D$103</c:f>
              <c:numCache>
                <c:formatCode>_("$"* #,##0_);_("$"* \(#,##0\);_("$"* "-"??_);_(@_)</c:formatCode>
                <c:ptCount val="6"/>
                <c:pt idx="0">
                  <c:v>28934.893333333333</c:v>
                </c:pt>
                <c:pt idx="1">
                  <c:v>38506.240000000013</c:v>
                </c:pt>
                <c:pt idx="2">
                  <c:v>46493.806666666678</c:v>
                </c:pt>
                <c:pt idx="3">
                  <c:v>41319.983584905662</c:v>
                </c:pt>
                <c:pt idx="4">
                  <c:v>42510.811509433966</c:v>
                </c:pt>
                <c:pt idx="5">
                  <c:v>40577.748596491234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6D-48F3-BCFD-39CE568DE39E}"/>
            </c:ext>
          </c:extLst>
        </c:ser>
        <c:ser>
          <c:idx val="1"/>
          <c:order val="1"/>
          <c:tx>
            <c:strRef>
              <c:f>'Total inventory charts'!$E$97</c:f>
              <c:strCache>
                <c:ptCount val="1"/>
                <c:pt idx="0">
                  <c:v> *Benchmark (total inventory by room)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4.9696359051606402E-2"/>
                  <c:y val="6.716093765373731E-4"/>
                </c:manualLayout>
              </c:layout>
              <c:numFmt formatCode="&quot;$&quot;#,##0,&quot;K&quot;" sourceLinked="0"/>
              <c:spPr>
                <a:solidFill>
                  <a:srgbClr val="966BA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66D-48F3-BCFD-39CE568DE3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charts'!$A$98:$A$103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charts'!$E$98:$E$103</c:f>
              <c:numCache>
                <c:formatCode>_("$"* #,##0_);_("$"* \(#,##0\);_("$"* "-"??_);_(@_)</c:formatCode>
                <c:ptCount val="6"/>
                <c:pt idx="0">
                  <c:v>67830</c:v>
                </c:pt>
                <c:pt idx="1">
                  <c:v>67830</c:v>
                </c:pt>
                <c:pt idx="2">
                  <c:v>67830</c:v>
                </c:pt>
                <c:pt idx="3">
                  <c:v>67830</c:v>
                </c:pt>
                <c:pt idx="4">
                  <c:v>67830</c:v>
                </c:pt>
                <c:pt idx="5">
                  <c:v>67830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66D-48F3-BCFD-39CE568DE3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258944"/>
        <c:axId val="586261896"/>
      </c:lineChart>
      <c:catAx>
        <c:axId val="58625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61896"/>
        <c:crosses val="autoZero"/>
        <c:auto val="1"/>
        <c:lblAlgn val="ctr"/>
        <c:lblOffset val="100"/>
        <c:noMultiLvlLbl val="0"/>
      </c:catAx>
      <c:valAx>
        <c:axId val="586261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5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Purchased inventory per room (Procedural)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'Total inventory charts'!$D$156</c:f>
              <c:strCache>
                <c:ptCount val="1"/>
                <c:pt idx="0">
                  <c:v> Inventory per room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98A"/>
              </a:solidFill>
              <a:ln w="9525">
                <a:solidFill>
                  <a:srgbClr val="FFD98A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39D-4090-AE24-772D6C0A62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39D-4090-AE24-772D6C0A628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9D-4090-AE24-772D6C0A6282}"/>
                </c:ext>
              </c:extLst>
            </c:dLbl>
            <c:dLbl>
              <c:idx val="5"/>
              <c:layout>
                <c:manualLayout>
                  <c:x val="-5.286875725900133E-2"/>
                  <c:y val="-9.0331927574490854E-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39D-4090-AE24-772D6C0A6282}"/>
                </c:ext>
              </c:extLst>
            </c:dLbl>
            <c:numFmt formatCode="&quot;$&quot;#,##0,&quot;K&quot;" sourceLinked="0"/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charts'!$A$157:$A$162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charts'!$D$157:$D$162</c:f>
              <c:numCache>
                <c:formatCode>_("$"* #,##0_);_("$"* \(#,##0\);_("$"* "-"??_);_(@_)</c:formatCode>
                <c:ptCount val="6"/>
                <c:pt idx="0">
                  <c:v>206854.08530555558</c:v>
                </c:pt>
                <c:pt idx="1">
                  <c:v>214223.65731746034</c:v>
                </c:pt>
                <c:pt idx="2">
                  <c:v>218359.09341269839</c:v>
                </c:pt>
                <c:pt idx="3">
                  <c:v>168754.71812777777</c:v>
                </c:pt>
                <c:pt idx="4">
                  <c:v>149513.68959090908</c:v>
                </c:pt>
                <c:pt idx="5">
                  <c:v>156667.8459047619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39D-4090-AE24-772D6C0A6282}"/>
            </c:ext>
          </c:extLst>
        </c:ser>
        <c:ser>
          <c:idx val="1"/>
          <c:order val="1"/>
          <c:tx>
            <c:strRef>
              <c:f>'Total inventory charts'!$E$156</c:f>
              <c:strCache>
                <c:ptCount val="1"/>
                <c:pt idx="0">
                  <c:v> *Benchmark (total inventory by room)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5.0545876887340302E-2"/>
                  <c:y val="-5.6693076352536162E-2"/>
                </c:manualLayout>
              </c:layout>
              <c:numFmt formatCode="&quot;$&quot;#,##0,&quot;K&quot;" sourceLinked="0"/>
              <c:spPr>
                <a:solidFill>
                  <a:srgbClr val="966BA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9D-4090-AE24-772D6C0A62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charts'!$A$157:$A$162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charts'!$E$157:$E$162</c:f>
              <c:numCache>
                <c:formatCode>_("$"* #,##0_);_("$"* \(#,##0\);_("$"* "-"??_);_(@_)</c:formatCode>
                <c:ptCount val="6"/>
                <c:pt idx="0">
                  <c:v>173817</c:v>
                </c:pt>
                <c:pt idx="1">
                  <c:v>173817</c:v>
                </c:pt>
                <c:pt idx="2">
                  <c:v>173817</c:v>
                </c:pt>
                <c:pt idx="3">
                  <c:v>173817</c:v>
                </c:pt>
                <c:pt idx="4">
                  <c:v>173817</c:v>
                </c:pt>
                <c:pt idx="5">
                  <c:v>173817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39D-4090-AE24-772D6C0A62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258944"/>
        <c:axId val="586261896"/>
      </c:lineChart>
      <c:catAx>
        <c:axId val="58625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61896"/>
        <c:crosses val="autoZero"/>
        <c:auto val="1"/>
        <c:lblAlgn val="ctr"/>
        <c:lblOffset val="100"/>
        <c:noMultiLvlLbl val="0"/>
      </c:catAx>
      <c:valAx>
        <c:axId val="586261896"/>
        <c:scaling>
          <c:orientation val="minMax"/>
          <c:min val="7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5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>
                <a:solidFill>
                  <a:srgbClr val="333333"/>
                </a:solidFill>
              </a:rPr>
              <a:t>Consigned inventory per room (Procedural)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'Total inventory charts'!$D$173</c:f>
              <c:strCache>
                <c:ptCount val="1"/>
                <c:pt idx="0">
                  <c:v> Inventory per room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98A"/>
              </a:solidFill>
              <a:ln w="9525">
                <a:solidFill>
                  <a:srgbClr val="FFD98A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AEE-44B6-ABBD-3DDAC367567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EE-44B6-ABBD-3DDAC367567E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AEE-44B6-ABBD-3DDAC367567E}"/>
                </c:ext>
              </c:extLst>
            </c:dLbl>
            <c:dLbl>
              <c:idx val="5"/>
              <c:layout>
                <c:manualLayout>
                  <c:x val="-5.5191637630662024E-2"/>
                  <c:y val="1.67302006468631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AEE-44B6-ABBD-3DDAC367567E}"/>
                </c:ext>
              </c:extLst>
            </c:dLbl>
            <c:numFmt formatCode="&quot;$&quot;#,##0,&quot;K&quot;" sourceLinked="0"/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charts'!$A$174:$A$179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charts'!$D$174:$D$179</c:f>
              <c:numCache>
                <c:formatCode>_("$"* #,##0_);_("$"* \(#,##0\);_("$"* "-"??_);_(@_)</c:formatCode>
                <c:ptCount val="6"/>
                <c:pt idx="0">
                  <c:v>192211.06416666668</c:v>
                </c:pt>
                <c:pt idx="1">
                  <c:v>190346.62571428571</c:v>
                </c:pt>
                <c:pt idx="2">
                  <c:v>186114.98928571431</c:v>
                </c:pt>
                <c:pt idx="3">
                  <c:v>130936.45750000006</c:v>
                </c:pt>
                <c:pt idx="4">
                  <c:v>118340.7040909091</c:v>
                </c:pt>
                <c:pt idx="5">
                  <c:v>123096.22952380954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EE-44B6-ABBD-3DDAC367567E}"/>
            </c:ext>
          </c:extLst>
        </c:ser>
        <c:ser>
          <c:idx val="1"/>
          <c:order val="1"/>
          <c:tx>
            <c:strRef>
              <c:f>'Total inventory charts'!$E$173</c:f>
              <c:strCache>
                <c:ptCount val="1"/>
                <c:pt idx="0">
                  <c:v> *Benchmark (total inventory by room)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4.176794973799007E-2"/>
                  <c:y val="-4.0747163334355276E-2"/>
                </c:manualLayout>
              </c:layout>
              <c:numFmt formatCode="&quot;$&quot;#,##0,&quot;K&quot;" sourceLinked="0"/>
              <c:spPr>
                <a:solidFill>
                  <a:srgbClr val="966BA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AEE-44B6-ABBD-3DDAC36756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inventory charts'!$A$174:$A$179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'Total inventory charts'!$E$174:$E$179</c:f>
              <c:numCache>
                <c:formatCode>_("$"* #,##0_);_("$"* \(#,##0\);_("$"* "-"??_);_(@_)</c:formatCode>
                <c:ptCount val="6"/>
                <c:pt idx="0">
                  <c:v>143457</c:v>
                </c:pt>
                <c:pt idx="1">
                  <c:v>143457</c:v>
                </c:pt>
                <c:pt idx="2">
                  <c:v>143457</c:v>
                </c:pt>
                <c:pt idx="3">
                  <c:v>143457</c:v>
                </c:pt>
                <c:pt idx="4">
                  <c:v>143457</c:v>
                </c:pt>
                <c:pt idx="5">
                  <c:v>143457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EE-44B6-ABBD-3DDAC3675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258944"/>
        <c:axId val="586261896"/>
      </c:lineChart>
      <c:catAx>
        <c:axId val="58625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61896"/>
        <c:crosses val="autoZero"/>
        <c:auto val="1"/>
        <c:lblAlgn val="ctr"/>
        <c:lblOffset val="100"/>
        <c:noMultiLvlLbl val="0"/>
      </c:catAx>
      <c:valAx>
        <c:axId val="586261896"/>
        <c:scaling>
          <c:orientation val="minMax"/>
          <c:min val="5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625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/>
              <a:t>Expiration rate,</a:t>
            </a:r>
            <a:r>
              <a:rPr lang="en-US" b="1" baseline="0"/>
              <a:t> all departments</a:t>
            </a:r>
            <a:endParaRPr lang="en-US" b="1"/>
          </a:p>
          <a:p>
            <a:pPr>
              <a:defRPr/>
            </a:pPr>
            <a:r>
              <a:rPr lang="en-US" sz="1000"/>
              <a:t>(owned expired cost / owned on hand inventory)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Charts!$B$2</c:f>
              <c:strCache>
                <c:ptCount val="1"/>
                <c:pt idx="0">
                  <c:v> Expiration rate </c:v>
                </c:pt>
              </c:strCache>
            </c:strRef>
          </c:tx>
          <c:spPr>
            <a:ln w="28575" cap="rnd">
              <a:solidFill>
                <a:srgbClr val="FFD98A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rgbClr val="FFD98A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Charts!$A$3:$A$8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Charts!$B$3:$B$8</c:f>
              <c:numCache>
                <c:formatCode>0.0%</c:formatCode>
                <c:ptCount val="6"/>
                <c:pt idx="0">
                  <c:v>2.8781530961184972E-2</c:v>
                </c:pt>
                <c:pt idx="1">
                  <c:v>2.6432129582617297E-2</c:v>
                </c:pt>
                <c:pt idx="2">
                  <c:v>2.5057948002558408E-2</c:v>
                </c:pt>
                <c:pt idx="3">
                  <c:v>1.6693234021539362E-2</c:v>
                </c:pt>
                <c:pt idx="4">
                  <c:v>2.5610984976498996E-2</c:v>
                </c:pt>
                <c:pt idx="5">
                  <c:v>2.1416802600182083E-2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41-45CB-B681-81E33F21BBB6}"/>
            </c:ext>
          </c:extLst>
        </c:ser>
        <c:ser>
          <c:idx val="1"/>
          <c:order val="1"/>
          <c:tx>
            <c:strRef>
              <c:f>Charts!$C$2</c:f>
              <c:strCache>
                <c:ptCount val="1"/>
                <c:pt idx="0">
                  <c:v> *Benchmark (expiration) </c:v>
                </c:pt>
              </c:strCache>
            </c:strRef>
          </c:tx>
          <c:spPr>
            <a:ln w="28575" cap="rnd">
              <a:solidFill>
                <a:srgbClr val="966BA1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41-45CB-B681-81E33F21BBB6}"/>
                </c:ext>
              </c:extLst>
            </c:dLbl>
            <c:spPr>
              <a:solidFill>
                <a:srgbClr val="966BA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Charts!$A$3:$A$8</c:f>
              <c:strCache>
                <c:ptCount val="6"/>
                <c:pt idx="0">
                  <c:v>2019 Q2</c:v>
                </c:pt>
                <c:pt idx="1">
                  <c:v>2019 Q3</c:v>
                </c:pt>
                <c:pt idx="2">
                  <c:v>2019 Q4</c:v>
                </c:pt>
                <c:pt idx="3">
                  <c:v>2020 Q1</c:v>
                </c:pt>
                <c:pt idx="4">
                  <c:v>2020 Q2</c:v>
                </c:pt>
                <c:pt idx="5">
                  <c:v>2020 Q3</c:v>
                </c:pt>
              </c:strCache>
            </c:strRef>
          </c:cat>
          <c:val>
            <c:numRef>
              <c:f>Charts!$C$3:$C$8</c:f>
              <c:numCache>
                <c:formatCode>0.0%</c:formatCode>
                <c:ptCount val="6"/>
                <c:pt idx="0">
                  <c:v>2.1000000000000001E-2</c:v>
                </c:pt>
                <c:pt idx="1">
                  <c:v>2.1000000000000001E-2</c:v>
                </c:pt>
                <c:pt idx="2">
                  <c:v>2.1000000000000001E-2</c:v>
                </c:pt>
                <c:pt idx="3">
                  <c:v>2.1000000000000001E-2</c:v>
                </c:pt>
                <c:pt idx="4">
                  <c:v>2.1000000000000001E-2</c:v>
                </c:pt>
                <c:pt idx="5">
                  <c:v>2.1000000000000001E-2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41-45CB-B681-81E33F21BB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416847"/>
        <c:axId val="695413239"/>
      </c:lineChart>
      <c:catAx>
        <c:axId val="69541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3239"/>
        <c:crosses val="autoZero"/>
        <c:auto val="1"/>
        <c:lblAlgn val="ctr"/>
        <c:lblOffset val="100"/>
        <c:noMultiLvlLbl val="0"/>
      </c:catAx>
      <c:valAx>
        <c:axId val="695413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541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3333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D9D9D9"/>
      </a:solidFill>
      <a:round/>
    </a:ln>
    <a:effectLst/>
  </c:spPr>
  <c:txPr>
    <a:bodyPr/>
    <a:lstStyle/>
    <a:p>
      <a:pPr>
        <a:defRPr>
          <a:solidFill>
            <a:srgbClr val="333333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AD23F-0521-4908-8EA2-BE9BC3D4E22F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55F26A-DC8A-4173-990D-3A611CA55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14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5F26A-DC8A-4173-990D-3A611CA55B2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3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43BB6-ADE7-4FDC-98C9-4C10D32A97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4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7"/>
            <a:ext cx="9144000" cy="6858594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603439"/>
            <a:ext cx="4578824" cy="183651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 cap="none" spc="100" baseline="0">
                <a:solidFill>
                  <a:srgbClr val="51515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3440176"/>
            <a:ext cx="4578824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782292"/>
            <a:ext cx="4578824" cy="457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cap="none" baseline="0">
                <a:solidFill>
                  <a:srgbClr val="E41F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326" y="586619"/>
            <a:ext cx="2506430" cy="10168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C0923-D557-D949-A569-7E0924459E1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1EBFD58-D5AE-4212-995C-3E75E5B11C6B}" type="datetimeFigureOut">
              <a:rPr lang="en-US" smtClean="0"/>
              <a:pPr/>
              <a:t>1/8/2021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6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bg>
      <p:bgPr>
        <a:solidFill>
          <a:srgbClr val="C1D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199" y="2509901"/>
            <a:ext cx="4551529" cy="183651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 cap="none" spc="100" baseline="0">
                <a:solidFill>
                  <a:srgbClr val="51515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7200" y="4346638"/>
            <a:ext cx="4551528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2C455-CD56-0F45-8105-12F88251A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217"/>
          <a:stretch/>
        </p:blipFill>
        <p:spPr>
          <a:xfrm>
            <a:off x="1219976" y="709684"/>
            <a:ext cx="7928565" cy="544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Red">
    <p:bg>
      <p:bgPr>
        <a:solidFill>
          <a:srgbClr val="E41F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199" y="2509901"/>
            <a:ext cx="4606119" cy="18365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1" cap="none" spc="1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7200" y="4346638"/>
            <a:ext cx="4606118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AutoShape 3"/>
          <p:cNvSpPr>
            <a:spLocks noChangeAspect="1" noChangeArrowheads="1" noTextEdit="1"/>
          </p:cNvSpPr>
          <p:nvPr userDrawn="1"/>
        </p:nvSpPr>
        <p:spPr bwMode="auto">
          <a:xfrm>
            <a:off x="3198021" y="741702"/>
            <a:ext cx="5945981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0253" y="689812"/>
            <a:ext cx="7895891" cy="547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232096" cy="33463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400" b="1" spc="0" baseline="0">
                <a:solidFill>
                  <a:srgbClr val="40404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70183" y="636105"/>
            <a:ext cx="8326041" cy="3327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cap="all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5E07F80-1B30-0247-AD8F-C4401B601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183" y="1968499"/>
            <a:ext cx="8232095" cy="385426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858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x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326041" cy="747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400" b="1" spc="0" baseline="0">
                <a:solidFill>
                  <a:srgbClr val="40404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70183" y="956949"/>
            <a:ext cx="8326041" cy="3327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cap="all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C9F98-FD2C-1B4C-B273-EED0E99A9B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183" y="1968499"/>
            <a:ext cx="8237899" cy="38542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522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Divider">
    <p:bg>
      <p:bgPr>
        <a:solidFill>
          <a:srgbClr val="E2D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CB563-8D95-9E4A-9F6A-540688C982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solidFill>
            <a:schemeClr val="tx2"/>
          </a:solidFill>
        </p:spPr>
        <p:txBody>
          <a:bodyPr tIns="0" bIns="530352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AND DROP IMAGE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D9A163-AEFE-5C4F-AEB7-37D45696756A}"/>
              </a:ext>
            </a:extLst>
          </p:cNvPr>
          <p:cNvGrpSpPr/>
          <p:nvPr userDrawn="1"/>
        </p:nvGrpSpPr>
        <p:grpSpPr>
          <a:xfrm>
            <a:off x="0" y="4079240"/>
            <a:ext cx="9143998" cy="2778760"/>
            <a:chOff x="0" y="3152986"/>
            <a:chExt cx="9144000" cy="3705014"/>
          </a:xfrm>
          <a:solidFill>
            <a:schemeClr val="accent1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39D21A8-1C69-E74B-9CD4-ED7BF32AFFEC}"/>
                </a:ext>
              </a:extLst>
            </p:cNvPr>
            <p:cNvSpPr/>
            <p:nvPr userDrawn="1"/>
          </p:nvSpPr>
          <p:spPr>
            <a:xfrm>
              <a:off x="0" y="3152986"/>
              <a:ext cx="9144000" cy="3705014"/>
            </a:xfrm>
            <a:custGeom>
              <a:avLst/>
              <a:gdLst>
                <a:gd name="connsiteX0" fmla="*/ 9144000 w 9144000"/>
                <a:gd name="connsiteY0" fmla="*/ 0 h 3705014"/>
                <a:gd name="connsiteX1" fmla="*/ 9144000 w 9144000"/>
                <a:gd name="connsiteY1" fmla="*/ 692765 h 3705014"/>
                <a:gd name="connsiteX2" fmla="*/ 9144000 w 9144000"/>
                <a:gd name="connsiteY2" fmla="*/ 3012249 h 3705014"/>
                <a:gd name="connsiteX3" fmla="*/ 9144000 w 9144000"/>
                <a:gd name="connsiteY3" fmla="*/ 3705014 h 3705014"/>
                <a:gd name="connsiteX4" fmla="*/ 0 w 9144000"/>
                <a:gd name="connsiteY4" fmla="*/ 3696559 h 3705014"/>
                <a:gd name="connsiteX5" fmla="*/ 0 w 9144000"/>
                <a:gd name="connsiteY5" fmla="*/ 3003794 h 3705014"/>
                <a:gd name="connsiteX6" fmla="*/ 0 w 9144000"/>
                <a:gd name="connsiteY6" fmla="*/ 1589149 h 3705014"/>
                <a:gd name="connsiteX7" fmla="*/ 0 w 9144000"/>
                <a:gd name="connsiteY7" fmla="*/ 896384 h 3705014"/>
                <a:gd name="connsiteX8" fmla="*/ 455851 w 9144000"/>
                <a:gd name="connsiteY8" fmla="*/ 934129 h 3705014"/>
                <a:gd name="connsiteX9" fmla="*/ 9027004 w 9144000"/>
                <a:gd name="connsiteY9" fmla="*/ 46814 h 370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3705014">
                  <a:moveTo>
                    <a:pt x="9144000" y="0"/>
                  </a:moveTo>
                  <a:lnTo>
                    <a:pt x="9144000" y="692765"/>
                  </a:lnTo>
                  <a:lnTo>
                    <a:pt x="9144000" y="3012249"/>
                  </a:lnTo>
                  <a:lnTo>
                    <a:pt x="9144000" y="3705014"/>
                  </a:lnTo>
                  <a:lnTo>
                    <a:pt x="0" y="3696559"/>
                  </a:lnTo>
                  <a:lnTo>
                    <a:pt x="0" y="3003794"/>
                  </a:lnTo>
                  <a:lnTo>
                    <a:pt x="0" y="1589149"/>
                  </a:lnTo>
                  <a:lnTo>
                    <a:pt x="0" y="896384"/>
                  </a:lnTo>
                  <a:lnTo>
                    <a:pt x="455851" y="934129"/>
                  </a:lnTo>
                  <a:cubicBezTo>
                    <a:pt x="5419101" y="1308470"/>
                    <a:pt x="8014419" y="443764"/>
                    <a:pt x="9027004" y="4681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10" name="Title 6">
              <a:extLst>
                <a:ext uri="{FF2B5EF4-FFF2-40B4-BE49-F238E27FC236}">
                  <a16:creationId xmlns:a16="http://schemas.microsoft.com/office/drawing/2014/main" id="{2967CDBB-19D3-C04B-9063-8D6865ECC47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95300" y="4507532"/>
              <a:ext cx="7048500" cy="554325"/>
            </a:xfrm>
            <a:prstGeom prst="rect">
              <a:avLst/>
            </a:prstGeom>
            <a:grpFill/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000" b="1" kern="1200" dirty="0">
                  <a:solidFill>
                    <a:schemeClr val="accent1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</a:lstStyle>
            <a:p>
              <a:pPr marL="1588"/>
              <a:r>
                <a:rPr lang="en-US" sz="3000"/>
                <a:t>Pharmacy Leadership Proposal</a:t>
              </a:r>
            </a:p>
          </p:txBody>
        </p:sp>
      </p:grp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72520" y="5108797"/>
            <a:ext cx="6487080" cy="102534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3600" b="1" cap="none" spc="1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2520" y="6134368"/>
            <a:ext cx="6487080" cy="2419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43F42-FD01-2444-B786-670E281ACA19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602" y="5973823"/>
            <a:ext cx="1554480" cy="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8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- Grey">
    <p:bg>
      <p:bgPr>
        <a:solidFill>
          <a:srgbClr val="E2D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2509901"/>
            <a:ext cx="4592472" cy="183651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 cap="none" spc="100" baseline="0">
                <a:solidFill>
                  <a:srgbClr val="51515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7200" y="4346638"/>
            <a:ext cx="4592472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2C455-CD56-0F45-8105-12F88251A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217"/>
          <a:stretch/>
        </p:blipFill>
        <p:spPr>
          <a:xfrm>
            <a:off x="1215435" y="705428"/>
            <a:ext cx="7928565" cy="544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70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Divider">
    <p:bg>
      <p:bgPr>
        <a:solidFill>
          <a:srgbClr val="E2D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CB563-8D95-9E4A-9F6A-540688C982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solidFill>
            <a:schemeClr val="tx2"/>
          </a:solidFill>
        </p:spPr>
        <p:txBody>
          <a:bodyPr tIns="0" bIns="530352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AND DROP IMAGE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D9A163-AEFE-5C4F-AEB7-37D45696756A}"/>
              </a:ext>
            </a:extLst>
          </p:cNvPr>
          <p:cNvGrpSpPr/>
          <p:nvPr userDrawn="1"/>
        </p:nvGrpSpPr>
        <p:grpSpPr>
          <a:xfrm>
            <a:off x="0" y="4079240"/>
            <a:ext cx="9143998" cy="2778760"/>
            <a:chOff x="0" y="3152986"/>
            <a:chExt cx="9144000" cy="3705014"/>
          </a:xfrm>
          <a:solidFill>
            <a:schemeClr val="accent1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39D21A8-1C69-E74B-9CD4-ED7BF32AFFEC}"/>
                </a:ext>
              </a:extLst>
            </p:cNvPr>
            <p:cNvSpPr/>
            <p:nvPr userDrawn="1"/>
          </p:nvSpPr>
          <p:spPr>
            <a:xfrm>
              <a:off x="0" y="3152986"/>
              <a:ext cx="9144000" cy="3705014"/>
            </a:xfrm>
            <a:custGeom>
              <a:avLst/>
              <a:gdLst>
                <a:gd name="connsiteX0" fmla="*/ 9144000 w 9144000"/>
                <a:gd name="connsiteY0" fmla="*/ 0 h 3705014"/>
                <a:gd name="connsiteX1" fmla="*/ 9144000 w 9144000"/>
                <a:gd name="connsiteY1" fmla="*/ 692765 h 3705014"/>
                <a:gd name="connsiteX2" fmla="*/ 9144000 w 9144000"/>
                <a:gd name="connsiteY2" fmla="*/ 3012249 h 3705014"/>
                <a:gd name="connsiteX3" fmla="*/ 9144000 w 9144000"/>
                <a:gd name="connsiteY3" fmla="*/ 3705014 h 3705014"/>
                <a:gd name="connsiteX4" fmla="*/ 0 w 9144000"/>
                <a:gd name="connsiteY4" fmla="*/ 3696559 h 3705014"/>
                <a:gd name="connsiteX5" fmla="*/ 0 w 9144000"/>
                <a:gd name="connsiteY5" fmla="*/ 3003794 h 3705014"/>
                <a:gd name="connsiteX6" fmla="*/ 0 w 9144000"/>
                <a:gd name="connsiteY6" fmla="*/ 1589149 h 3705014"/>
                <a:gd name="connsiteX7" fmla="*/ 0 w 9144000"/>
                <a:gd name="connsiteY7" fmla="*/ 896384 h 3705014"/>
                <a:gd name="connsiteX8" fmla="*/ 455851 w 9144000"/>
                <a:gd name="connsiteY8" fmla="*/ 934129 h 3705014"/>
                <a:gd name="connsiteX9" fmla="*/ 9027004 w 9144000"/>
                <a:gd name="connsiteY9" fmla="*/ 46814 h 370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3705014">
                  <a:moveTo>
                    <a:pt x="9144000" y="0"/>
                  </a:moveTo>
                  <a:lnTo>
                    <a:pt x="9144000" y="692765"/>
                  </a:lnTo>
                  <a:lnTo>
                    <a:pt x="9144000" y="3012249"/>
                  </a:lnTo>
                  <a:lnTo>
                    <a:pt x="9144000" y="3705014"/>
                  </a:lnTo>
                  <a:lnTo>
                    <a:pt x="0" y="3696559"/>
                  </a:lnTo>
                  <a:lnTo>
                    <a:pt x="0" y="3003794"/>
                  </a:lnTo>
                  <a:lnTo>
                    <a:pt x="0" y="1589149"/>
                  </a:lnTo>
                  <a:lnTo>
                    <a:pt x="0" y="896384"/>
                  </a:lnTo>
                  <a:lnTo>
                    <a:pt x="455851" y="934129"/>
                  </a:lnTo>
                  <a:cubicBezTo>
                    <a:pt x="5419101" y="1308470"/>
                    <a:pt x="8014419" y="443764"/>
                    <a:pt x="9027004" y="4681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10" name="Title 6">
              <a:extLst>
                <a:ext uri="{FF2B5EF4-FFF2-40B4-BE49-F238E27FC236}">
                  <a16:creationId xmlns:a16="http://schemas.microsoft.com/office/drawing/2014/main" id="{2967CDBB-19D3-C04B-9063-8D6865ECC47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95300" y="4507532"/>
              <a:ext cx="7048500" cy="554325"/>
            </a:xfrm>
            <a:prstGeom prst="rect">
              <a:avLst/>
            </a:prstGeom>
            <a:grpFill/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000" b="1" kern="1200" dirty="0">
                  <a:solidFill>
                    <a:schemeClr val="accent1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</a:lstStyle>
            <a:p>
              <a:pPr marL="1588"/>
              <a:r>
                <a:rPr lang="en-US" sz="3000"/>
                <a:t>Pharmacy Leadership Proposal</a:t>
              </a:r>
            </a:p>
          </p:txBody>
        </p:sp>
      </p:grp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72520" y="5108797"/>
            <a:ext cx="6487080" cy="102534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3600" b="1" cap="none" spc="1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2520" y="6134368"/>
            <a:ext cx="6487080" cy="2419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43F42-FD01-2444-B786-670E281ACA19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602" y="5973823"/>
            <a:ext cx="1554480" cy="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6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rm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35958" y="1"/>
            <a:ext cx="8808042" cy="66267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65DA2B-BABC-D149-89E7-B1F53522691A}"/>
              </a:ext>
            </a:extLst>
          </p:cNvPr>
          <p:cNvSpPr/>
          <p:nvPr userDrawn="1"/>
        </p:nvSpPr>
        <p:spPr>
          <a:xfrm rot="16200000">
            <a:off x="235426" y="-235424"/>
            <a:ext cx="6858001" cy="73288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1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88536D-AAC1-FC42-A4CD-8FBDE74B56DF}"/>
              </a:ext>
            </a:extLst>
          </p:cNvPr>
          <p:cNvSpPr/>
          <p:nvPr userDrawn="1"/>
        </p:nvSpPr>
        <p:spPr>
          <a:xfrm>
            <a:off x="0" y="6626714"/>
            <a:ext cx="9157648" cy="231288"/>
          </a:xfrm>
          <a:prstGeom prst="rect">
            <a:avLst/>
          </a:prstGeom>
          <a:solidFill>
            <a:srgbClr val="E41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US" sz="2000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3680" y="657082"/>
            <a:ext cx="4442344" cy="183651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 cap="none" spc="100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3680" y="2528288"/>
            <a:ext cx="4442344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93680" y="3870404"/>
            <a:ext cx="4442344" cy="457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cap="none" baseline="0">
                <a:solidFill>
                  <a:srgbClr val="E41F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Lastname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24" y="5479026"/>
            <a:ext cx="2090607" cy="84812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18F97-7723-524C-8193-147A55E7959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93680" y="4355305"/>
            <a:ext cx="4603260" cy="365125"/>
          </a:xfrm>
        </p:spPr>
        <p:txBody>
          <a:bodyPr/>
          <a:lstStyle/>
          <a:p>
            <a:fld id="{B1EBFD58-D5AE-4212-995C-3E75E5B11C6B}" type="datetimeFigureOut">
              <a:rPr lang="en-US" smtClean="0"/>
              <a:pPr/>
              <a:t>1/8/2021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3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or / Busin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1E00059-E3E5-394E-8B52-5BC8B562B3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 flipH="1">
            <a:off x="842912" y="0"/>
            <a:ext cx="8301087" cy="66589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F65DA2B-BABC-D149-89E7-B1F53522691A}"/>
              </a:ext>
            </a:extLst>
          </p:cNvPr>
          <p:cNvSpPr/>
          <p:nvPr userDrawn="1"/>
        </p:nvSpPr>
        <p:spPr>
          <a:xfrm rot="16200000">
            <a:off x="250704" y="-250702"/>
            <a:ext cx="6827446" cy="73288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1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24" y="5479026"/>
            <a:ext cx="2090607" cy="848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88536D-AAC1-FC42-A4CD-8FBDE74B56DF}"/>
              </a:ext>
            </a:extLst>
          </p:cNvPr>
          <p:cNvSpPr/>
          <p:nvPr userDrawn="1"/>
        </p:nvSpPr>
        <p:spPr>
          <a:xfrm>
            <a:off x="0" y="6626718"/>
            <a:ext cx="9144000" cy="231287"/>
          </a:xfrm>
          <a:prstGeom prst="rect">
            <a:avLst/>
          </a:prstGeom>
          <a:solidFill>
            <a:srgbClr val="E41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US" sz="2000" b="1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3680" y="657082"/>
            <a:ext cx="4442344" cy="183651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 cap="none" spc="100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3680" y="2528288"/>
            <a:ext cx="4442344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93680" y="3870404"/>
            <a:ext cx="4442344" cy="457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cap="none" baseline="0">
                <a:solidFill>
                  <a:srgbClr val="E41F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Lastname 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6B5FD-5C06-4A46-A5FF-DD93B7FB9F4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93680" y="4355627"/>
            <a:ext cx="4603260" cy="365125"/>
          </a:xfrm>
        </p:spPr>
        <p:txBody>
          <a:bodyPr/>
          <a:lstStyle/>
          <a:p>
            <a:fld id="{B1EBFD58-D5AE-4212-995C-3E75E5B11C6B}" type="datetimeFigureOut">
              <a:rPr lang="en-US" smtClean="0"/>
              <a:pPr/>
              <a:t>1/8/2021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c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ECEF758-D9D3-FB49-9EE9-694D1600E9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2" b="-3489"/>
          <a:stretch/>
        </p:blipFill>
        <p:spPr>
          <a:xfrm flipH="1">
            <a:off x="2760107" y="0"/>
            <a:ext cx="6387150" cy="69193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53B878-E8F2-684C-B46A-46173B19F1CF}"/>
              </a:ext>
            </a:extLst>
          </p:cNvPr>
          <p:cNvSpPr/>
          <p:nvPr userDrawn="1"/>
        </p:nvSpPr>
        <p:spPr>
          <a:xfrm rot="16200000">
            <a:off x="240014" y="-240012"/>
            <a:ext cx="6848826" cy="73288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88536D-AAC1-FC42-A4CD-8FBDE74B56DF}"/>
              </a:ext>
            </a:extLst>
          </p:cNvPr>
          <p:cNvSpPr/>
          <p:nvPr userDrawn="1"/>
        </p:nvSpPr>
        <p:spPr>
          <a:xfrm>
            <a:off x="0" y="6626718"/>
            <a:ext cx="9144000" cy="231287"/>
          </a:xfrm>
          <a:prstGeom prst="rect">
            <a:avLst/>
          </a:prstGeom>
          <a:solidFill>
            <a:srgbClr val="E41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US" sz="2000" b="1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24" y="5479026"/>
            <a:ext cx="2090607" cy="848127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3680" y="657082"/>
            <a:ext cx="4442344" cy="183651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 cap="none" spc="100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3680" y="2528288"/>
            <a:ext cx="4442344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93680" y="3870404"/>
            <a:ext cx="4442344" cy="457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cap="none" baseline="0">
                <a:solidFill>
                  <a:srgbClr val="E41F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Lastname 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839BC-A3D1-DD41-A487-DBA6D6EE011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93680" y="4355305"/>
            <a:ext cx="4603260" cy="365125"/>
          </a:xfrm>
        </p:spPr>
        <p:txBody>
          <a:bodyPr/>
          <a:lstStyle/>
          <a:p>
            <a:fld id="{B1EBFD58-D5AE-4212-995C-3E75E5B11C6B}" type="datetimeFigureOut">
              <a:rPr lang="en-US" smtClean="0"/>
              <a:pPr/>
              <a:t>1/8/2021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3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ly Ch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3352A73-3AA6-1942-9EAE-FB873666A2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570" y="0"/>
            <a:ext cx="8175688" cy="66311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53B878-E8F2-684C-B46A-46173B19F1CF}"/>
              </a:ext>
            </a:extLst>
          </p:cNvPr>
          <p:cNvSpPr/>
          <p:nvPr userDrawn="1"/>
        </p:nvSpPr>
        <p:spPr>
          <a:xfrm rot="16200000">
            <a:off x="240013" y="-240011"/>
            <a:ext cx="6848828" cy="73288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88536D-AAC1-FC42-A4CD-8FBDE74B56DF}"/>
              </a:ext>
            </a:extLst>
          </p:cNvPr>
          <p:cNvSpPr/>
          <p:nvPr userDrawn="1"/>
        </p:nvSpPr>
        <p:spPr>
          <a:xfrm>
            <a:off x="0" y="6626718"/>
            <a:ext cx="9144000" cy="231287"/>
          </a:xfrm>
          <a:prstGeom prst="rect">
            <a:avLst/>
          </a:prstGeom>
          <a:solidFill>
            <a:srgbClr val="E41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US" sz="2000" b="1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24" y="5479026"/>
            <a:ext cx="2090607" cy="848127"/>
          </a:xfrm>
          <a:prstGeom prst="rect">
            <a:avLst/>
          </a:prstGeom>
        </p:spPr>
      </p:pic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3680" y="657082"/>
            <a:ext cx="4442344" cy="183651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 cap="none" spc="100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3680" y="2528288"/>
            <a:ext cx="4442344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93680" y="3870404"/>
            <a:ext cx="4442344" cy="457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cap="none" baseline="0">
                <a:solidFill>
                  <a:srgbClr val="E41F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Lastname 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AFB53-4524-7445-A617-DB411B2986E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93680" y="4355305"/>
            <a:ext cx="4603260" cy="365125"/>
          </a:xfrm>
        </p:spPr>
        <p:txBody>
          <a:bodyPr/>
          <a:lstStyle/>
          <a:p>
            <a:fld id="{B1EBFD58-D5AE-4212-995C-3E75E5B11C6B}" type="datetimeFigureOut">
              <a:rPr lang="en-US" smtClean="0"/>
              <a:pPr/>
              <a:t>1/8/2021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ysician's Off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2650701-0C14-8945-A292-7F5FDFF25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5128" y="0"/>
            <a:ext cx="6124006" cy="6626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53B878-E8F2-684C-B46A-46173B19F1CF}"/>
              </a:ext>
            </a:extLst>
          </p:cNvPr>
          <p:cNvSpPr/>
          <p:nvPr userDrawn="1"/>
        </p:nvSpPr>
        <p:spPr>
          <a:xfrm rot="16200000">
            <a:off x="240013" y="-240011"/>
            <a:ext cx="6848828" cy="73288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88536D-AAC1-FC42-A4CD-8FBDE74B56DF}"/>
              </a:ext>
            </a:extLst>
          </p:cNvPr>
          <p:cNvSpPr/>
          <p:nvPr userDrawn="1"/>
        </p:nvSpPr>
        <p:spPr>
          <a:xfrm>
            <a:off x="0" y="6626718"/>
            <a:ext cx="9144000" cy="231287"/>
          </a:xfrm>
          <a:prstGeom prst="rect">
            <a:avLst/>
          </a:prstGeom>
          <a:solidFill>
            <a:srgbClr val="E41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US" sz="2000" b="1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24" y="5479026"/>
            <a:ext cx="2090607" cy="848127"/>
          </a:xfrm>
          <a:prstGeom prst="rect">
            <a:avLst/>
          </a:prstGeom>
        </p:spPr>
      </p:pic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3680" y="657082"/>
            <a:ext cx="4442344" cy="183651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 cap="none" spc="100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3680" y="2528288"/>
            <a:ext cx="4442344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93680" y="3870404"/>
            <a:ext cx="4442344" cy="457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cap="none" baseline="0">
                <a:solidFill>
                  <a:srgbClr val="E41F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Lastname 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BAC7F-A1AD-0245-A8A5-B4CF378D69D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93680" y="4355305"/>
            <a:ext cx="4603260" cy="365125"/>
          </a:xfrm>
        </p:spPr>
        <p:txBody>
          <a:bodyPr/>
          <a:lstStyle/>
          <a:p>
            <a:fld id="{B1EBFD58-D5AE-4212-995C-3E75E5B11C6B}" type="datetimeFigureOut">
              <a:rPr lang="en-US" smtClean="0"/>
              <a:pPr/>
              <a:t>1/8/2021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3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ient / Ac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8F1BBBF-5B4A-6D4A-8733-1AACD52F5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97424" y="0"/>
            <a:ext cx="8946571" cy="66450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53B878-E8F2-684C-B46A-46173B19F1CF}"/>
              </a:ext>
            </a:extLst>
          </p:cNvPr>
          <p:cNvSpPr/>
          <p:nvPr userDrawn="1"/>
        </p:nvSpPr>
        <p:spPr>
          <a:xfrm rot="16200000">
            <a:off x="240013" y="-240011"/>
            <a:ext cx="6848827" cy="73288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88536D-AAC1-FC42-A4CD-8FBDE74B56DF}"/>
              </a:ext>
            </a:extLst>
          </p:cNvPr>
          <p:cNvSpPr/>
          <p:nvPr userDrawn="1"/>
        </p:nvSpPr>
        <p:spPr>
          <a:xfrm>
            <a:off x="0" y="6626718"/>
            <a:ext cx="9144000" cy="231287"/>
          </a:xfrm>
          <a:prstGeom prst="rect">
            <a:avLst/>
          </a:prstGeom>
          <a:solidFill>
            <a:srgbClr val="E41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US" sz="2000" b="1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24" y="5479026"/>
            <a:ext cx="2090607" cy="848127"/>
          </a:xfrm>
          <a:prstGeom prst="rect">
            <a:avLst/>
          </a:prstGeom>
        </p:spPr>
      </p:pic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3680" y="657082"/>
            <a:ext cx="4442344" cy="183651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 cap="none" spc="100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3680" y="2528288"/>
            <a:ext cx="4442344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93680" y="3870404"/>
            <a:ext cx="4442344" cy="457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cap="none" baseline="0">
                <a:solidFill>
                  <a:srgbClr val="E41F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Lastname 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57895-7373-F647-9C09-B9E908233DB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93680" y="4355305"/>
            <a:ext cx="4603260" cy="365125"/>
          </a:xfrm>
        </p:spPr>
        <p:txBody>
          <a:bodyPr/>
          <a:lstStyle/>
          <a:p>
            <a:fld id="{B1EBFD58-D5AE-4212-995C-3E75E5B11C6B}" type="datetimeFigureOut">
              <a:rPr lang="en-US" smtClean="0"/>
              <a:pPr/>
              <a:t>1/8/2021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A30492C-EEB5-3B43-9A7A-447E9309C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939" y="0"/>
            <a:ext cx="7842061" cy="66540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53B878-E8F2-684C-B46A-46173B19F1CF}"/>
              </a:ext>
            </a:extLst>
          </p:cNvPr>
          <p:cNvSpPr/>
          <p:nvPr userDrawn="1"/>
        </p:nvSpPr>
        <p:spPr>
          <a:xfrm rot="16200000">
            <a:off x="240013" y="-240011"/>
            <a:ext cx="6848827" cy="7328848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88536D-AAC1-FC42-A4CD-8FBDE74B56DF}"/>
              </a:ext>
            </a:extLst>
          </p:cNvPr>
          <p:cNvSpPr/>
          <p:nvPr userDrawn="1"/>
        </p:nvSpPr>
        <p:spPr>
          <a:xfrm>
            <a:off x="0" y="6626718"/>
            <a:ext cx="9144000" cy="231287"/>
          </a:xfrm>
          <a:prstGeom prst="rect">
            <a:avLst/>
          </a:prstGeom>
          <a:solidFill>
            <a:srgbClr val="E41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US" sz="2000" b="1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24" y="5479026"/>
            <a:ext cx="2090607" cy="848127"/>
          </a:xfrm>
          <a:prstGeom prst="rect">
            <a:avLst/>
          </a:prstGeom>
        </p:spPr>
      </p:pic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3680" y="657082"/>
            <a:ext cx="4442344" cy="183651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 cap="none" spc="100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3680" y="2528288"/>
            <a:ext cx="4442344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93680" y="3870404"/>
            <a:ext cx="4442344" cy="457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cap="none" baseline="0">
                <a:solidFill>
                  <a:srgbClr val="E41F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Lastname 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EAC41-DA66-C047-A8AE-C332C578452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93680" y="4355305"/>
            <a:ext cx="4603260" cy="365125"/>
          </a:xfrm>
        </p:spPr>
        <p:txBody>
          <a:bodyPr/>
          <a:lstStyle/>
          <a:p>
            <a:fld id="{B1EBFD58-D5AE-4212-995C-3E75E5B11C6B}" type="datetimeFigureOut">
              <a:rPr lang="en-US" smtClean="0"/>
              <a:pPr/>
              <a:t>1/8/2021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9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Grey">
    <p:bg>
      <p:bgPr>
        <a:solidFill>
          <a:srgbClr val="E2D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2509901"/>
            <a:ext cx="4592472" cy="183651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 cap="none" spc="100" baseline="0">
                <a:solidFill>
                  <a:srgbClr val="51515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7200" y="4346638"/>
            <a:ext cx="4592472" cy="906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2C455-CD56-0F45-8105-12F88251A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217"/>
          <a:stretch/>
        </p:blipFill>
        <p:spPr>
          <a:xfrm>
            <a:off x="1215435" y="705428"/>
            <a:ext cx="7928565" cy="544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7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70295" y="1604372"/>
            <a:ext cx="4593024" cy="1844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0295" y="3449057"/>
            <a:ext cx="4593024" cy="927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460059" y="5279140"/>
            <a:ext cx="4603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5D5D5D"/>
                </a:solidFill>
                <a:latin typeface="+mn-lt"/>
              </a:defRPr>
            </a:lvl1pPr>
          </a:lstStyle>
          <a:p>
            <a:fld id="{B1EBFD58-D5AE-4212-995C-3E75E5B11C6B}" type="datetimeFigureOut">
              <a:rPr lang="en-US" smtClean="0"/>
              <a:pPr/>
              <a:t>1/8/2021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spc="100" baseline="0">
          <a:solidFill>
            <a:srgbClr val="5D5D5D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 userDrawn="1"/>
        </p:nvSpPr>
        <p:spPr>
          <a:xfrm>
            <a:off x="2" y="6335722"/>
            <a:ext cx="472519" cy="29099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50C87A-3DE9-4F13-98E8-771BAF773CFA}" type="slidenum">
              <a:rPr lang="en-US" sz="1100" smtClean="0"/>
              <a:pPr/>
              <a:t>‹#›</a:t>
            </a:fld>
            <a:endParaRPr lang="en-US" sz="110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D5B1B66-E274-7C48-BF1F-E03576C81EEA}"/>
              </a:ext>
            </a:extLst>
          </p:cNvPr>
          <p:cNvSpPr>
            <a:spLocks noGrp="1"/>
          </p:cNvSpPr>
          <p:nvPr userDrawn="1"/>
        </p:nvSpPr>
        <p:spPr>
          <a:xfrm>
            <a:off x="472520" y="6314569"/>
            <a:ext cx="8508920" cy="2816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600" b="0" i="0" dirty="0">
                <a:solidFill>
                  <a:prstClr val="black"/>
                </a:solidFill>
                <a:latin typeface="Arial" charset="0"/>
                <a:cs typeface="Arial" charset="0"/>
              </a:rPr>
              <a:t>© 2020 Cardinal Health. All Rights Reserved. CARDINAL HEALTH, the Cardinal Health LOGO and ESSENTIAL TO CARE are trademarks or registered trademarks of Cardinal Health.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472520" y="2477164"/>
            <a:ext cx="4563504" cy="1859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72520" y="4374392"/>
            <a:ext cx="4563504" cy="893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spc="100" baseline="0">
          <a:solidFill>
            <a:srgbClr val="5D5D5D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 cap="all" baseline="0">
          <a:solidFill>
            <a:srgbClr val="5D5D5D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 userDrawn="1"/>
        </p:nvSpPr>
        <p:spPr>
          <a:xfrm>
            <a:off x="2" y="6335722"/>
            <a:ext cx="472519" cy="29099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50C87A-3DE9-4F13-98E8-771BAF773CFA}" type="slidenum">
              <a:rPr lang="en-US" sz="1100" smtClean="0">
                <a:solidFill>
                  <a:schemeClr val="tx2"/>
                </a:solidFill>
              </a:rPr>
              <a:pPr/>
              <a:t>‹#›</a:t>
            </a:fld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D5B1B66-E274-7C48-BF1F-E03576C81EEA}"/>
              </a:ext>
            </a:extLst>
          </p:cNvPr>
          <p:cNvSpPr>
            <a:spLocks noGrp="1"/>
          </p:cNvSpPr>
          <p:nvPr userDrawn="1"/>
        </p:nvSpPr>
        <p:spPr>
          <a:xfrm>
            <a:off x="472520" y="6314569"/>
            <a:ext cx="8508920" cy="2816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600" b="0" i="0" kern="1200" dirty="0">
                <a:solidFill>
                  <a:prstClr val="black"/>
                </a:solidFill>
                <a:latin typeface="Arial" charset="0"/>
                <a:ea typeface="+mj-ea"/>
                <a:cs typeface="Arial" charset="0"/>
              </a:rPr>
              <a:t>© 2020 Cardinal Health. All Rights Reserved. CARDINAL HEALTH, the Cardinal Health LOGO and ESSENTIAL TO CARE are trademarks or registered trademarks of Cardinal Health.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472520" y="2477164"/>
            <a:ext cx="4123365" cy="1859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idx="1"/>
          </p:nvPr>
        </p:nvSpPr>
        <p:spPr>
          <a:xfrm>
            <a:off x="472520" y="4374392"/>
            <a:ext cx="4123365" cy="893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b="1" kern="1200" spc="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 cap="all" baseline="0">
          <a:solidFill>
            <a:schemeClr val="tx2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" y="6335722"/>
            <a:ext cx="472519" cy="29099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50C87A-3DE9-4F13-98E8-771BAF773CFA}" type="slidenum">
              <a:rPr lang="en-US" sz="1100" smtClean="0"/>
              <a:pPr/>
              <a:t>‹#›</a:t>
            </a:fld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88536D-AAC1-FC42-A4CD-8FBDE74B56DF}"/>
              </a:ext>
            </a:extLst>
          </p:cNvPr>
          <p:cNvSpPr/>
          <p:nvPr userDrawn="1"/>
        </p:nvSpPr>
        <p:spPr>
          <a:xfrm>
            <a:off x="0" y="6626718"/>
            <a:ext cx="9144000" cy="231287"/>
          </a:xfrm>
          <a:prstGeom prst="rect">
            <a:avLst/>
          </a:prstGeom>
          <a:solidFill>
            <a:srgbClr val="E41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US" sz="2000" b="1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D5B1B66-E274-7C48-BF1F-E03576C81EEA}"/>
              </a:ext>
            </a:extLst>
          </p:cNvPr>
          <p:cNvSpPr>
            <a:spLocks noGrp="1"/>
          </p:cNvSpPr>
          <p:nvPr userDrawn="1"/>
        </p:nvSpPr>
        <p:spPr>
          <a:xfrm>
            <a:off x="472520" y="6314569"/>
            <a:ext cx="6507014" cy="2816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algn="l" defTabSz="914400" rtl="0" eaLnBrk="1" latinLnBrk="0" hangingPunct="1"/>
            <a:r>
              <a:rPr lang="en-US" sz="600" b="0" i="0" kern="1200" dirty="0">
                <a:solidFill>
                  <a:prstClr val="black"/>
                </a:solidFill>
                <a:latin typeface="Arial" charset="0"/>
                <a:ea typeface="+mj-ea"/>
                <a:cs typeface="Arial" charset="0"/>
              </a:rPr>
              <a:t>© 2020 Cardinal Health. All Rights Reserved. CARDINAL HEALTH, the Cardinal Health LOGO and ESSENTIAL TO CARE are trademarks or registered trademarks of Cardinal Health.</a:t>
            </a: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76316" y="301471"/>
            <a:ext cx="8204469" cy="7298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72521" y="1968500"/>
            <a:ext cx="8208264" cy="38542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DAC72-BE60-BD4B-A762-B6E39217D9E3}"/>
              </a:ext>
            </a:extLst>
          </p:cNvPr>
          <p:cNvPicPr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602" y="5973823"/>
            <a:ext cx="1554480" cy="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8" r:id="rId3"/>
    <p:sldLayoutId id="214748370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1" kern="1200" spc="0" baseline="0">
          <a:solidFill>
            <a:srgbClr val="404040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400"/>
        </a:spcBef>
        <a:buClr>
          <a:schemeClr val="accent1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69863" algn="l" defTabSz="914377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49250" indent="-169863" algn="l" defTabSz="914377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System Font Regular"/>
        <a:buChar char="–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349250" indent="-169863" algn="l" defTabSz="914377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System Font Regular"/>
        <a:buChar char="–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49250" indent="-169863" algn="l" defTabSz="914377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System Font Regular"/>
        <a:buChar char="–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 userDrawn="1"/>
        </p:nvSpPr>
        <p:spPr>
          <a:xfrm>
            <a:off x="2" y="6335722"/>
            <a:ext cx="472519" cy="29099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50C87A-3DE9-4F13-98E8-771BAF773CFA}" type="slidenum">
              <a:rPr lang="en-US" sz="1100" smtClean="0"/>
              <a:pPr/>
              <a:t>‹#›</a:t>
            </a:fld>
            <a:endParaRPr lang="en-US" sz="110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D5B1B66-E274-7C48-BF1F-E03576C81EEA}"/>
              </a:ext>
            </a:extLst>
          </p:cNvPr>
          <p:cNvSpPr>
            <a:spLocks noGrp="1"/>
          </p:cNvSpPr>
          <p:nvPr userDrawn="1"/>
        </p:nvSpPr>
        <p:spPr>
          <a:xfrm>
            <a:off x="472520" y="6345049"/>
            <a:ext cx="5939166" cy="2816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© 2018 Cardinal Health. All Rights Reserved.</a:t>
            </a:r>
            <a:r>
              <a:rPr lang="en-US" sz="900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spc="100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INTERNAL USE ONLY.</a:t>
            </a:r>
            <a:endParaRPr lang="en-US" sz="1000" b="1" spc="10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A2836-2647-254E-8445-51AC87E373AB}"/>
              </a:ext>
            </a:extLst>
          </p:cNvPr>
          <p:cNvGrpSpPr/>
          <p:nvPr userDrawn="1"/>
        </p:nvGrpSpPr>
        <p:grpSpPr>
          <a:xfrm>
            <a:off x="2" y="4079240"/>
            <a:ext cx="9143998" cy="2778760"/>
            <a:chOff x="0" y="3152986"/>
            <a:chExt cx="9144000" cy="3705014"/>
          </a:xfrm>
          <a:solidFill>
            <a:schemeClr val="accent1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D0A3AC5-FB02-D544-B9FA-16566E256900}"/>
                </a:ext>
              </a:extLst>
            </p:cNvPr>
            <p:cNvSpPr/>
            <p:nvPr userDrawn="1"/>
          </p:nvSpPr>
          <p:spPr>
            <a:xfrm>
              <a:off x="0" y="3152986"/>
              <a:ext cx="9144000" cy="3705014"/>
            </a:xfrm>
            <a:custGeom>
              <a:avLst/>
              <a:gdLst>
                <a:gd name="connsiteX0" fmla="*/ 9144000 w 9144000"/>
                <a:gd name="connsiteY0" fmla="*/ 0 h 3705014"/>
                <a:gd name="connsiteX1" fmla="*/ 9144000 w 9144000"/>
                <a:gd name="connsiteY1" fmla="*/ 692765 h 3705014"/>
                <a:gd name="connsiteX2" fmla="*/ 9144000 w 9144000"/>
                <a:gd name="connsiteY2" fmla="*/ 3012249 h 3705014"/>
                <a:gd name="connsiteX3" fmla="*/ 9144000 w 9144000"/>
                <a:gd name="connsiteY3" fmla="*/ 3705014 h 3705014"/>
                <a:gd name="connsiteX4" fmla="*/ 0 w 9144000"/>
                <a:gd name="connsiteY4" fmla="*/ 3696559 h 3705014"/>
                <a:gd name="connsiteX5" fmla="*/ 0 w 9144000"/>
                <a:gd name="connsiteY5" fmla="*/ 3003794 h 3705014"/>
                <a:gd name="connsiteX6" fmla="*/ 0 w 9144000"/>
                <a:gd name="connsiteY6" fmla="*/ 1589149 h 3705014"/>
                <a:gd name="connsiteX7" fmla="*/ 0 w 9144000"/>
                <a:gd name="connsiteY7" fmla="*/ 896384 h 3705014"/>
                <a:gd name="connsiteX8" fmla="*/ 455851 w 9144000"/>
                <a:gd name="connsiteY8" fmla="*/ 934129 h 3705014"/>
                <a:gd name="connsiteX9" fmla="*/ 9027004 w 9144000"/>
                <a:gd name="connsiteY9" fmla="*/ 46814 h 370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3705014">
                  <a:moveTo>
                    <a:pt x="9144000" y="0"/>
                  </a:moveTo>
                  <a:lnTo>
                    <a:pt x="9144000" y="692765"/>
                  </a:lnTo>
                  <a:lnTo>
                    <a:pt x="9144000" y="3012249"/>
                  </a:lnTo>
                  <a:lnTo>
                    <a:pt x="9144000" y="3705014"/>
                  </a:lnTo>
                  <a:lnTo>
                    <a:pt x="0" y="3696559"/>
                  </a:lnTo>
                  <a:lnTo>
                    <a:pt x="0" y="3003794"/>
                  </a:lnTo>
                  <a:lnTo>
                    <a:pt x="0" y="1589149"/>
                  </a:lnTo>
                  <a:lnTo>
                    <a:pt x="0" y="896384"/>
                  </a:lnTo>
                  <a:lnTo>
                    <a:pt x="455851" y="934129"/>
                  </a:lnTo>
                  <a:cubicBezTo>
                    <a:pt x="5419101" y="1308470"/>
                    <a:pt x="8014419" y="443764"/>
                    <a:pt x="9027004" y="468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itle 6">
              <a:extLst>
                <a:ext uri="{FF2B5EF4-FFF2-40B4-BE49-F238E27FC236}">
                  <a16:creationId xmlns:a16="http://schemas.microsoft.com/office/drawing/2014/main" id="{8D6C8577-7699-9640-B4FE-627B0268BF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95300" y="4507532"/>
              <a:ext cx="7048500" cy="554325"/>
            </a:xfrm>
            <a:prstGeom prst="rect">
              <a:avLst/>
            </a:prstGeom>
            <a:grpFill/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lang="en-US" sz="3000" b="1" kern="1200" dirty="0">
                  <a:solidFill>
                    <a:schemeClr val="accent1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</a:lstStyle>
            <a:p>
              <a:pPr marL="1588"/>
              <a:r>
                <a:rPr lang="en-US" sz="3000"/>
                <a:t>Pharmacy Leadership Proposal</a:t>
              </a:r>
            </a:p>
          </p:txBody>
        </p:sp>
      </p:grp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72520" y="6137276"/>
            <a:ext cx="6487078" cy="2254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472519" y="5095148"/>
            <a:ext cx="6487079" cy="10409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579FE6-99CF-5A48-AB80-5207BFA83D0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602" y="5973823"/>
            <a:ext cx="1554480" cy="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spc="1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 cap="all" baseline="0">
          <a:solidFill>
            <a:schemeClr val="bg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F69239-68E7-234C-8FE5-EB0AA2E47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8B4801E2-0097-B042-B271-9083F58B6926}"/>
              </a:ext>
            </a:extLst>
          </p:cNvPr>
          <p:cNvSpPr/>
          <p:nvPr/>
        </p:nvSpPr>
        <p:spPr>
          <a:xfrm>
            <a:off x="0" y="4079240"/>
            <a:ext cx="9143998" cy="2778760"/>
          </a:xfrm>
          <a:custGeom>
            <a:avLst/>
            <a:gdLst>
              <a:gd name="connsiteX0" fmla="*/ 9144000 w 9144000"/>
              <a:gd name="connsiteY0" fmla="*/ 0 h 3705014"/>
              <a:gd name="connsiteX1" fmla="*/ 9144000 w 9144000"/>
              <a:gd name="connsiteY1" fmla="*/ 692765 h 3705014"/>
              <a:gd name="connsiteX2" fmla="*/ 9144000 w 9144000"/>
              <a:gd name="connsiteY2" fmla="*/ 3012249 h 3705014"/>
              <a:gd name="connsiteX3" fmla="*/ 9144000 w 9144000"/>
              <a:gd name="connsiteY3" fmla="*/ 3705014 h 3705014"/>
              <a:gd name="connsiteX4" fmla="*/ 0 w 9144000"/>
              <a:gd name="connsiteY4" fmla="*/ 3696559 h 3705014"/>
              <a:gd name="connsiteX5" fmla="*/ 0 w 9144000"/>
              <a:gd name="connsiteY5" fmla="*/ 3003794 h 3705014"/>
              <a:gd name="connsiteX6" fmla="*/ 0 w 9144000"/>
              <a:gd name="connsiteY6" fmla="*/ 1589149 h 3705014"/>
              <a:gd name="connsiteX7" fmla="*/ 0 w 9144000"/>
              <a:gd name="connsiteY7" fmla="*/ 896384 h 3705014"/>
              <a:gd name="connsiteX8" fmla="*/ 455851 w 9144000"/>
              <a:gd name="connsiteY8" fmla="*/ 934129 h 3705014"/>
              <a:gd name="connsiteX9" fmla="*/ 9027004 w 9144000"/>
              <a:gd name="connsiteY9" fmla="*/ 46814 h 370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3705014">
                <a:moveTo>
                  <a:pt x="9144000" y="0"/>
                </a:moveTo>
                <a:lnTo>
                  <a:pt x="9144000" y="692765"/>
                </a:lnTo>
                <a:lnTo>
                  <a:pt x="9144000" y="3012249"/>
                </a:lnTo>
                <a:lnTo>
                  <a:pt x="9144000" y="3705014"/>
                </a:lnTo>
                <a:lnTo>
                  <a:pt x="0" y="3696559"/>
                </a:lnTo>
                <a:lnTo>
                  <a:pt x="0" y="3003794"/>
                </a:lnTo>
                <a:lnTo>
                  <a:pt x="0" y="1589149"/>
                </a:lnTo>
                <a:lnTo>
                  <a:pt x="0" y="896384"/>
                </a:lnTo>
                <a:lnTo>
                  <a:pt x="455851" y="934129"/>
                </a:lnTo>
                <a:cubicBezTo>
                  <a:pt x="5419101" y="1308470"/>
                  <a:pt x="8014419" y="443764"/>
                  <a:pt x="9027004" y="46814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55EF0B-2DE3-9A4D-84EA-0C99EED42B10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602" y="5973823"/>
            <a:ext cx="1554480" cy="50183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0E77A-59E4-8541-85C0-1BAB64E4E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176" y="4401661"/>
            <a:ext cx="6487080" cy="1025344"/>
          </a:xfrm>
        </p:spPr>
        <p:txBody>
          <a:bodyPr/>
          <a:lstStyle/>
          <a:p>
            <a:r>
              <a:rPr lang="en-US" dirty="0"/>
              <a:t>WaveMark™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BB0E32C-6B53-484E-A621-FBCCFB5B87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7176" y="5427232"/>
            <a:ext cx="6487080" cy="241980"/>
          </a:xfrm>
        </p:spPr>
        <p:txBody>
          <a:bodyPr/>
          <a:lstStyle/>
          <a:p>
            <a:r>
              <a:rPr lang="en-US" dirty="0"/>
              <a:t>Supply Management and Workflow Solutions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8E0F96EF-1EDD-6E4C-89CC-E54A77998D60}"/>
              </a:ext>
            </a:extLst>
          </p:cNvPr>
          <p:cNvSpPr txBox="1">
            <a:spLocks/>
          </p:cNvSpPr>
          <p:nvPr/>
        </p:nvSpPr>
        <p:spPr>
          <a:xfrm>
            <a:off x="387176" y="6233681"/>
            <a:ext cx="6487080" cy="2419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9388" indent="-169863" algn="l" defTabSz="914377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9250" indent="-169863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System Font Regular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9250" indent="-169863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System Font Regular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9250" indent="-169863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System Font Regular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Business 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8741FA-3155-4138-B94F-FC26B3996759}"/>
              </a:ext>
            </a:extLst>
          </p:cNvPr>
          <p:cNvSpPr/>
          <p:nvPr/>
        </p:nvSpPr>
        <p:spPr>
          <a:xfrm>
            <a:off x="9218677" y="1465506"/>
            <a:ext cx="3325796" cy="1235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Choose the right cover page, delete the other cover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</p:spTree>
    <p:extLst>
      <p:ext uri="{BB962C8B-B14F-4D97-AF65-F5344CB8AC3E}">
        <p14:creationId xmlns:p14="http://schemas.microsoft.com/office/powerpoint/2010/main" val="18275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C24BB-88DE-4A68-A2DE-43A027617BC0}"/>
              </a:ext>
            </a:extLst>
          </p:cNvPr>
          <p:cNvSpPr/>
          <p:nvPr/>
        </p:nvSpPr>
        <p:spPr>
          <a:xfrm>
            <a:off x="457200" y="1079577"/>
            <a:ext cx="8284312" cy="419100"/>
          </a:xfrm>
          <a:prstGeom prst="rect">
            <a:avLst/>
          </a:prstGeom>
          <a:solidFill>
            <a:srgbClr val="DD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Recommendation:  None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765B3-AED9-4349-B5C7-8FE0EA2AB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326041" cy="317654"/>
          </a:xfrm>
        </p:spPr>
        <p:txBody>
          <a:bodyPr/>
          <a:lstStyle/>
          <a:p>
            <a:r>
              <a:rPr lang="en-US" sz="1800" dirty="0"/>
              <a:t>Reducing expiration leads to increased profitability and patient safety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3554B-AA5F-4B76-9AAE-70704A0C6D8C}"/>
              </a:ext>
            </a:extLst>
          </p:cNvPr>
          <p:cNvSpPr txBox="1"/>
          <p:nvPr/>
        </p:nvSpPr>
        <p:spPr>
          <a:xfrm>
            <a:off x="470183" y="644525"/>
            <a:ext cx="8159467" cy="295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i="1" dirty="0"/>
              <a:t>Expiration, [Customer name] enterprise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2075CD-23FC-419B-9012-7E33CDAB2DD0}"/>
              </a:ext>
            </a:extLst>
          </p:cNvPr>
          <p:cNvSpPr/>
          <p:nvPr/>
        </p:nvSpPr>
        <p:spPr>
          <a:xfrm>
            <a:off x="6029325" y="1638300"/>
            <a:ext cx="2712187" cy="416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[Is this good or bad?]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have you been doing to help them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help do you still need from the customer to help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[Investigate why]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[Be ready to discuss this as a % of total inventory, how sales used to present it]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More details in Appendix, slides ___ - 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1112C-F555-4D1B-80A7-27BB0655E00F}"/>
              </a:ext>
            </a:extLst>
          </p:cNvPr>
          <p:cNvSpPr txBox="1"/>
          <p:nvPr/>
        </p:nvSpPr>
        <p:spPr>
          <a:xfrm>
            <a:off x="400050" y="6124729"/>
            <a:ext cx="3781806" cy="20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400"/>
              </a:spcBef>
            </a:pPr>
            <a:r>
              <a:rPr lang="en-US" sz="800" i="1" dirty="0">
                <a:solidFill>
                  <a:srgbClr val="404040"/>
                </a:solidFill>
              </a:rPr>
              <a:t>*Benchmark based on internal WaveMark data (all customers)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374A97-139B-4991-98C3-62B350CA6058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recommendation (blue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key takeaways (grey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AEAACCB-207D-44F1-A325-1D28826676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396297"/>
              </p:ext>
            </p:extLst>
          </p:nvPr>
        </p:nvGraphicFramePr>
        <p:xfrm>
          <a:off x="470182" y="1638301"/>
          <a:ext cx="5416267" cy="1981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A43B6D9-844B-43D8-BCA3-01DF4FF662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594905"/>
              </p:ext>
            </p:extLst>
          </p:nvPr>
        </p:nvGraphicFramePr>
        <p:xfrm>
          <a:off x="470183" y="3822701"/>
          <a:ext cx="5416266" cy="1981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05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C24BB-88DE-4A68-A2DE-43A027617BC0}"/>
              </a:ext>
            </a:extLst>
          </p:cNvPr>
          <p:cNvSpPr/>
          <p:nvPr/>
        </p:nvSpPr>
        <p:spPr>
          <a:xfrm>
            <a:off x="457200" y="1137112"/>
            <a:ext cx="8284312" cy="419100"/>
          </a:xfrm>
          <a:prstGeom prst="rect">
            <a:avLst/>
          </a:prstGeom>
          <a:solidFill>
            <a:srgbClr val="DD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Recommendation:  None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765B3-AED9-4349-B5C7-8FE0EA2AB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326041" cy="317654"/>
          </a:xfrm>
        </p:spPr>
        <p:txBody>
          <a:bodyPr/>
          <a:lstStyle/>
          <a:p>
            <a:r>
              <a:rPr lang="en-US" dirty="0"/>
              <a:t>Non-productive use of supplies erodes profitability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3554B-AA5F-4B76-9AAE-70704A0C6D8C}"/>
              </a:ext>
            </a:extLst>
          </p:cNvPr>
          <p:cNvSpPr txBox="1"/>
          <p:nvPr/>
        </p:nvSpPr>
        <p:spPr>
          <a:xfrm>
            <a:off x="470183" y="644525"/>
            <a:ext cx="8159467" cy="295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i="1" dirty="0"/>
              <a:t>Wasted supplies, [Customer name] enterprise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579853-1105-4901-9AA8-9F0FA1AFC745}"/>
              </a:ext>
            </a:extLst>
          </p:cNvPr>
          <p:cNvSpPr/>
          <p:nvPr/>
        </p:nvSpPr>
        <p:spPr>
          <a:xfrm>
            <a:off x="6029325" y="1638300"/>
            <a:ext cx="2712187" cy="416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[Is this good or bad?]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have you been doing to help them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help do you still need from the customer to help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More details in Appendix, slides ___ - 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FECDE-5081-447F-B04C-6C4196F066D9}"/>
              </a:ext>
            </a:extLst>
          </p:cNvPr>
          <p:cNvSpPr txBox="1"/>
          <p:nvPr/>
        </p:nvSpPr>
        <p:spPr>
          <a:xfrm>
            <a:off x="400050" y="6124729"/>
            <a:ext cx="3781806" cy="20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400"/>
              </a:spcBef>
            </a:pPr>
            <a:r>
              <a:rPr lang="en-US" sz="800" i="1" dirty="0">
                <a:solidFill>
                  <a:srgbClr val="404040"/>
                </a:solidFill>
              </a:rPr>
              <a:t>*Benchmark based on internal WaveMark data (all customers)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2F15A-5619-4258-A959-BA8442991D01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recommendation (blue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key takeaways (grey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79DB4E3-FBAC-418F-85F5-87D473B712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404647"/>
              </p:ext>
            </p:extLst>
          </p:nvPr>
        </p:nvGraphicFramePr>
        <p:xfrm>
          <a:off x="457200" y="1638300"/>
          <a:ext cx="5429249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05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C24BB-88DE-4A68-A2DE-43A027617BC0}"/>
              </a:ext>
            </a:extLst>
          </p:cNvPr>
          <p:cNvSpPr/>
          <p:nvPr/>
        </p:nvSpPr>
        <p:spPr>
          <a:xfrm>
            <a:off x="457200" y="1137112"/>
            <a:ext cx="8284312" cy="419100"/>
          </a:xfrm>
          <a:prstGeom prst="rect">
            <a:avLst/>
          </a:prstGeom>
          <a:solidFill>
            <a:srgbClr val="DD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Recommendation:  None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765B3-AED9-4349-B5C7-8FE0EA2AB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326041" cy="317654"/>
          </a:xfrm>
        </p:spPr>
        <p:txBody>
          <a:bodyPr/>
          <a:lstStyle/>
          <a:p>
            <a:r>
              <a:rPr lang="en-US" dirty="0"/>
              <a:t>Non-productive use of supplies erodes profitability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3554B-AA5F-4B76-9AAE-70704A0C6D8C}"/>
              </a:ext>
            </a:extLst>
          </p:cNvPr>
          <p:cNvSpPr txBox="1"/>
          <p:nvPr/>
        </p:nvSpPr>
        <p:spPr>
          <a:xfrm>
            <a:off x="470183" y="644525"/>
            <a:ext cx="8159467" cy="295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i="1" dirty="0"/>
              <a:t>Wasted supplies, [Customer name] enterprise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579853-1105-4901-9AA8-9F0FA1AFC745}"/>
              </a:ext>
            </a:extLst>
          </p:cNvPr>
          <p:cNvSpPr/>
          <p:nvPr/>
        </p:nvSpPr>
        <p:spPr>
          <a:xfrm>
            <a:off x="6029325" y="1638300"/>
            <a:ext cx="2712187" cy="416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[Is this good or bad?]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have you been doing to help them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help do you still need from the customer to help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More details in Appendix, slides ___ - 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FECDE-5081-447F-B04C-6C4196F066D9}"/>
              </a:ext>
            </a:extLst>
          </p:cNvPr>
          <p:cNvSpPr txBox="1"/>
          <p:nvPr/>
        </p:nvSpPr>
        <p:spPr>
          <a:xfrm>
            <a:off x="400050" y="6124729"/>
            <a:ext cx="3781806" cy="20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400"/>
              </a:spcBef>
            </a:pPr>
            <a:r>
              <a:rPr lang="en-US" sz="800" i="1" dirty="0">
                <a:solidFill>
                  <a:srgbClr val="404040"/>
                </a:solidFill>
              </a:rPr>
              <a:t>*Benchmark based on internal WaveMark data (all customers)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2F15A-5619-4258-A959-BA8442991D01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recommendation (blue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key takeaways (grey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2DFAC81-667F-4604-AFBB-834FA9C425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279329"/>
              </p:ext>
            </p:extLst>
          </p:nvPr>
        </p:nvGraphicFramePr>
        <p:xfrm>
          <a:off x="470183" y="1638300"/>
          <a:ext cx="5425792" cy="2200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AC95775-4197-4225-AF83-BEABF83F83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785581"/>
              </p:ext>
            </p:extLst>
          </p:nvPr>
        </p:nvGraphicFramePr>
        <p:xfrm>
          <a:off x="470183" y="3920663"/>
          <a:ext cx="5425792" cy="1883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99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C24BB-88DE-4A68-A2DE-43A027617BC0}"/>
              </a:ext>
            </a:extLst>
          </p:cNvPr>
          <p:cNvSpPr/>
          <p:nvPr/>
        </p:nvSpPr>
        <p:spPr>
          <a:xfrm>
            <a:off x="457200" y="1137112"/>
            <a:ext cx="8284312" cy="419100"/>
          </a:xfrm>
          <a:prstGeom prst="rect">
            <a:avLst/>
          </a:prstGeom>
          <a:solidFill>
            <a:srgbClr val="DD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Recommendation:  </a:t>
            </a:r>
            <a:r>
              <a:rPr lang="en-US" sz="1400" b="1" dirty="0">
                <a:solidFill>
                  <a:schemeClr val="tx1"/>
                </a:solidFill>
              </a:rPr>
              <a:t>Clean up item master </a:t>
            </a:r>
            <a:r>
              <a:rPr lang="en-US" sz="1400" dirty="0">
                <a:solidFill>
                  <a:schemeClr val="tx1"/>
                </a:solidFill>
              </a:rPr>
              <a:t>for more automated documentation of supplies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765B3-AED9-4349-B5C7-8FE0EA2AB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326041" cy="317654"/>
          </a:xfrm>
        </p:spPr>
        <p:txBody>
          <a:bodyPr/>
          <a:lstStyle/>
          <a:p>
            <a:r>
              <a:rPr lang="en-US" sz="1800" dirty="0"/>
              <a:t>Reduce missing documentations and capture more potential revenue, improve inventory accuracy for better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3554B-AA5F-4B76-9AAE-70704A0C6D8C}"/>
              </a:ext>
            </a:extLst>
          </p:cNvPr>
          <p:cNvSpPr txBox="1"/>
          <p:nvPr/>
        </p:nvSpPr>
        <p:spPr>
          <a:xfrm>
            <a:off x="470183" y="796925"/>
            <a:ext cx="8159467" cy="410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i="1" dirty="0"/>
              <a:t>Accurate supply documentation, [Customer name] enterprise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191BD9-C2E2-47D6-8E54-9D2607C0E199}"/>
              </a:ext>
            </a:extLst>
          </p:cNvPr>
          <p:cNvSpPr/>
          <p:nvPr/>
        </p:nvSpPr>
        <p:spPr>
          <a:xfrm>
            <a:off x="6029325" y="1638300"/>
            <a:ext cx="2712187" cy="416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[Is this good or bad?]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[This department/hospital is doing really well, but it’s this one that needs some help]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have you been doing to help them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help do you still need from the customer to help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More details in Appendix, slides ___ - 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E7E5A-5490-4172-8CB0-A379E6934C53}"/>
              </a:ext>
            </a:extLst>
          </p:cNvPr>
          <p:cNvSpPr txBox="1"/>
          <p:nvPr/>
        </p:nvSpPr>
        <p:spPr>
          <a:xfrm>
            <a:off x="400050" y="6124729"/>
            <a:ext cx="3781806" cy="20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400"/>
              </a:spcBef>
            </a:pPr>
            <a:r>
              <a:rPr lang="en-US" sz="800" i="1" dirty="0">
                <a:solidFill>
                  <a:srgbClr val="404040"/>
                </a:solidFill>
              </a:rPr>
              <a:t>*Benchmark based on internal WaveMark data (all customers)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BEED8F-5180-450A-8093-227283AE1439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recommendation (blue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key takeaways (grey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B4BF0EA-80CA-4257-B4A4-190E73D704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539100"/>
              </p:ext>
            </p:extLst>
          </p:nvPr>
        </p:nvGraphicFramePr>
        <p:xfrm>
          <a:off x="457200" y="1638300"/>
          <a:ext cx="54483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430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C24BB-88DE-4A68-A2DE-43A027617BC0}"/>
              </a:ext>
            </a:extLst>
          </p:cNvPr>
          <p:cNvSpPr/>
          <p:nvPr/>
        </p:nvSpPr>
        <p:spPr>
          <a:xfrm>
            <a:off x="457200" y="1137112"/>
            <a:ext cx="8284312" cy="419100"/>
          </a:xfrm>
          <a:prstGeom prst="rect">
            <a:avLst/>
          </a:prstGeom>
          <a:solidFill>
            <a:srgbClr val="DD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Recommendation:  </a:t>
            </a:r>
            <a:r>
              <a:rPr lang="en-US" sz="1400" b="1" dirty="0">
                <a:solidFill>
                  <a:schemeClr val="tx1"/>
                </a:solidFill>
              </a:rPr>
              <a:t>Clean up item master </a:t>
            </a:r>
            <a:r>
              <a:rPr lang="en-US" sz="1400" dirty="0">
                <a:solidFill>
                  <a:schemeClr val="tx1"/>
                </a:solidFill>
              </a:rPr>
              <a:t>for more automated documentation of supplies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765B3-AED9-4349-B5C7-8FE0EA2AB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326041" cy="317654"/>
          </a:xfrm>
        </p:spPr>
        <p:txBody>
          <a:bodyPr/>
          <a:lstStyle/>
          <a:p>
            <a:r>
              <a:rPr lang="en-US" sz="1800" dirty="0"/>
              <a:t>Reduce missing documentations and capture more potential revenue, improve inventory accuracy for better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3554B-AA5F-4B76-9AAE-70704A0C6D8C}"/>
              </a:ext>
            </a:extLst>
          </p:cNvPr>
          <p:cNvSpPr txBox="1"/>
          <p:nvPr/>
        </p:nvSpPr>
        <p:spPr>
          <a:xfrm>
            <a:off x="470183" y="796925"/>
            <a:ext cx="8159467" cy="410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i="1" dirty="0"/>
              <a:t>Accurate supply documentation, [Customer name] enterprise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191BD9-C2E2-47D6-8E54-9D2607C0E199}"/>
              </a:ext>
            </a:extLst>
          </p:cNvPr>
          <p:cNvSpPr/>
          <p:nvPr/>
        </p:nvSpPr>
        <p:spPr>
          <a:xfrm>
            <a:off x="6029325" y="1638300"/>
            <a:ext cx="2712187" cy="416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[Is this good or bad?]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[This department/hospital is doing really well, but it’s this one that needs some help]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have you been doing to help them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help do you still need from the customer to help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More details in Appendix, slides ___ - 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E7E5A-5490-4172-8CB0-A379E6934C53}"/>
              </a:ext>
            </a:extLst>
          </p:cNvPr>
          <p:cNvSpPr txBox="1"/>
          <p:nvPr/>
        </p:nvSpPr>
        <p:spPr>
          <a:xfrm>
            <a:off x="400050" y="6124729"/>
            <a:ext cx="3781806" cy="20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400"/>
              </a:spcBef>
            </a:pPr>
            <a:r>
              <a:rPr lang="en-US" sz="800" i="1" dirty="0">
                <a:solidFill>
                  <a:srgbClr val="404040"/>
                </a:solidFill>
              </a:rPr>
              <a:t>*Benchmark based on internal WaveMark data (all customers)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BEED8F-5180-450A-8093-227283AE1439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recommendation (blue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key takeaways (grey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4D1175B-DB13-4767-A697-AD3CA5F92D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6492938"/>
              </p:ext>
            </p:extLst>
          </p:nvPr>
        </p:nvGraphicFramePr>
        <p:xfrm>
          <a:off x="457200" y="3782041"/>
          <a:ext cx="5391150" cy="2021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3D2FC33-0C67-4C4C-A3FB-28067060D5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701792"/>
              </p:ext>
            </p:extLst>
          </p:nvPr>
        </p:nvGraphicFramePr>
        <p:xfrm>
          <a:off x="470183" y="1638299"/>
          <a:ext cx="5391150" cy="2021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6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E5CCD8-D059-4FDE-A584-8FE062FF3F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Calls to 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5C328-8B5C-415B-9A34-8E16534D1336}"/>
              </a:ext>
            </a:extLst>
          </p:cNvPr>
          <p:cNvSpPr/>
          <p:nvPr/>
        </p:nvSpPr>
        <p:spPr>
          <a:xfrm>
            <a:off x="343909" y="1777363"/>
            <a:ext cx="1924674" cy="4080512"/>
          </a:xfrm>
          <a:prstGeom prst="rect">
            <a:avLst/>
          </a:prstGeom>
          <a:solidFill>
            <a:srgbClr val="FE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Share feedback from your customers so we can continue to improve the work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If customers ask for different metrics, share those with 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08D283-31D0-47BD-AAE3-043F53D2F3EF}"/>
              </a:ext>
            </a:extLst>
          </p:cNvPr>
          <p:cNvSpPr/>
          <p:nvPr/>
        </p:nvSpPr>
        <p:spPr>
          <a:xfrm>
            <a:off x="2521078" y="1777363"/>
            <a:ext cx="1924674" cy="4080512"/>
          </a:xfrm>
          <a:prstGeom prst="rect">
            <a:avLst/>
          </a:prstGeom>
          <a:solidFill>
            <a:srgbClr val="CCC8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Refer to Teams for the latest templates every time you use them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WaveMark Warehouse &gt; 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Product Management and Marketing &gt; 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Marketing &gt; </a:t>
            </a:r>
          </a:p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tx1"/>
                </a:solidFill>
              </a:rPr>
              <a:t>Benchmarks</a:t>
            </a:r>
            <a:r>
              <a:rPr lang="en-US" sz="1200" dirty="0">
                <a:solidFill>
                  <a:schemeClr val="tx1"/>
                </a:solidFill>
              </a:rPr>
              <a:t> folder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2DA82-28CC-43E3-8AE1-EDED4076794D}"/>
              </a:ext>
            </a:extLst>
          </p:cNvPr>
          <p:cNvSpPr/>
          <p:nvPr/>
        </p:nvSpPr>
        <p:spPr>
          <a:xfrm>
            <a:off x="4698247" y="1777363"/>
            <a:ext cx="1924674" cy="4080512"/>
          </a:xfrm>
          <a:prstGeom prst="rect">
            <a:avLst/>
          </a:prstGeom>
          <a:solidFill>
            <a:srgbClr val="CE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Reach out to me for nuanced benchmarks based on various demographics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(CMI, payor mix, encounter volumes, case types, etc.)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1808F5-2AD1-43AE-BDB1-BCADB85F8E2D}"/>
              </a:ext>
            </a:extLst>
          </p:cNvPr>
          <p:cNvSpPr/>
          <p:nvPr/>
        </p:nvSpPr>
        <p:spPr>
          <a:xfrm>
            <a:off x="6875417" y="1777363"/>
            <a:ext cx="1924674" cy="4080512"/>
          </a:xfrm>
          <a:prstGeom prst="rect">
            <a:avLst/>
          </a:prstGeom>
          <a:solidFill>
            <a:srgbClr val="BB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If something doesn’t make sense or you need help, reach out anytime for support!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1A1F9-22A2-4B90-96F1-A7A0CF7B73AE}"/>
              </a:ext>
            </a:extLst>
          </p:cNvPr>
          <p:cNvSpPr txBox="1"/>
          <p:nvPr/>
        </p:nvSpPr>
        <p:spPr>
          <a:xfrm>
            <a:off x="343909" y="791594"/>
            <a:ext cx="1924674" cy="4684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400"/>
              </a:spcBef>
            </a:pPr>
            <a:r>
              <a:rPr lang="en-US" sz="3200" b="1" dirty="0">
                <a:solidFill>
                  <a:srgbClr val="FCC954"/>
                </a:solidFill>
              </a:rPr>
              <a:t>01</a:t>
            </a:r>
            <a:endParaRPr lang="en-US" sz="2000" b="1" dirty="0">
              <a:solidFill>
                <a:srgbClr val="FCC954"/>
              </a:solidFill>
            </a:endParaRPr>
          </a:p>
        </p:txBody>
      </p:sp>
      <p:graphicFrame>
        <p:nvGraphicFramePr>
          <p:cNvPr id="16" name="Table 32">
            <a:extLst>
              <a:ext uri="{FF2B5EF4-FFF2-40B4-BE49-F238E27FC236}">
                <a16:creationId xmlns:a16="http://schemas.microsoft.com/office/drawing/2014/main" id="{F7FC7638-40AC-4BF9-A5AB-3D84174F8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184249"/>
              </p:ext>
            </p:extLst>
          </p:nvPr>
        </p:nvGraphicFramePr>
        <p:xfrm>
          <a:off x="343909" y="1308887"/>
          <a:ext cx="19246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674">
                  <a:extLst>
                    <a:ext uri="{9D8B030D-6E8A-4147-A177-3AD203B41FA5}">
                      <a16:colId xmlns:a16="http://schemas.microsoft.com/office/drawing/2014/main" val="303108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Share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CC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C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80346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AA130F7-102D-48C7-968F-585E7C40188A}"/>
              </a:ext>
            </a:extLst>
          </p:cNvPr>
          <p:cNvSpPr txBox="1"/>
          <p:nvPr/>
        </p:nvSpPr>
        <p:spPr>
          <a:xfrm>
            <a:off x="2521078" y="791594"/>
            <a:ext cx="1924674" cy="4684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400"/>
              </a:spcBef>
            </a:pPr>
            <a:r>
              <a:rPr lang="en-US" sz="3200" b="1" dirty="0">
                <a:solidFill>
                  <a:srgbClr val="A9A09D"/>
                </a:solidFill>
              </a:rPr>
              <a:t>02</a:t>
            </a:r>
            <a:endParaRPr lang="en-US" sz="2000" b="1" dirty="0">
              <a:solidFill>
                <a:srgbClr val="A9A09D"/>
              </a:solidFill>
            </a:endParaRPr>
          </a:p>
        </p:txBody>
      </p:sp>
      <p:graphicFrame>
        <p:nvGraphicFramePr>
          <p:cNvPr id="20" name="Table 32">
            <a:extLst>
              <a:ext uri="{FF2B5EF4-FFF2-40B4-BE49-F238E27FC236}">
                <a16:creationId xmlns:a16="http://schemas.microsoft.com/office/drawing/2014/main" id="{95001EFA-3D4E-4F80-BAE8-6445FF5C9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609080"/>
              </p:ext>
            </p:extLst>
          </p:nvPr>
        </p:nvGraphicFramePr>
        <p:xfrm>
          <a:off x="2521078" y="1308887"/>
          <a:ext cx="19246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674">
                  <a:extLst>
                    <a:ext uri="{9D8B030D-6E8A-4147-A177-3AD203B41FA5}">
                      <a16:colId xmlns:a16="http://schemas.microsoft.com/office/drawing/2014/main" val="303108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Use the tools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A9A0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9A0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8034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86380C-F566-46A3-A89E-3F1881D2F743}"/>
              </a:ext>
            </a:extLst>
          </p:cNvPr>
          <p:cNvSpPr txBox="1"/>
          <p:nvPr/>
        </p:nvSpPr>
        <p:spPr>
          <a:xfrm>
            <a:off x="4698247" y="791594"/>
            <a:ext cx="1924674" cy="4684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400"/>
              </a:spcBef>
            </a:pPr>
            <a:r>
              <a:rPr lang="en-US" sz="3200" b="1" dirty="0">
                <a:solidFill>
                  <a:srgbClr val="B6D9E8"/>
                </a:solidFill>
              </a:rPr>
              <a:t>03</a:t>
            </a:r>
            <a:endParaRPr lang="en-US" sz="2000" b="1" dirty="0">
              <a:solidFill>
                <a:srgbClr val="B6D9E8"/>
              </a:solidFill>
            </a:endParaRPr>
          </a:p>
        </p:txBody>
      </p:sp>
      <p:graphicFrame>
        <p:nvGraphicFramePr>
          <p:cNvPr id="24" name="Table 32">
            <a:extLst>
              <a:ext uri="{FF2B5EF4-FFF2-40B4-BE49-F238E27FC236}">
                <a16:creationId xmlns:a16="http://schemas.microsoft.com/office/drawing/2014/main" id="{87E9B394-81FF-4C18-84E6-D056E0B44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936149"/>
              </p:ext>
            </p:extLst>
          </p:nvPr>
        </p:nvGraphicFramePr>
        <p:xfrm>
          <a:off x="4698247" y="1308887"/>
          <a:ext cx="19246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674">
                  <a:extLst>
                    <a:ext uri="{9D8B030D-6E8A-4147-A177-3AD203B41FA5}">
                      <a16:colId xmlns:a16="http://schemas.microsoft.com/office/drawing/2014/main" val="303108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Engage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B6D9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D9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8034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57459B6-16BC-45BF-8D25-3667352A8D38}"/>
              </a:ext>
            </a:extLst>
          </p:cNvPr>
          <p:cNvSpPr txBox="1"/>
          <p:nvPr/>
        </p:nvSpPr>
        <p:spPr>
          <a:xfrm>
            <a:off x="6875417" y="791594"/>
            <a:ext cx="1924674" cy="4684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400"/>
              </a:spcBef>
            </a:pPr>
            <a:r>
              <a:rPr lang="en-US" sz="3200" b="1" dirty="0">
                <a:solidFill>
                  <a:srgbClr val="73D19E"/>
                </a:solidFill>
              </a:rPr>
              <a:t>04</a:t>
            </a:r>
            <a:endParaRPr lang="en-US" sz="2000" b="1" dirty="0">
              <a:solidFill>
                <a:srgbClr val="73D19E"/>
              </a:solidFill>
            </a:endParaRPr>
          </a:p>
        </p:txBody>
      </p:sp>
      <p:graphicFrame>
        <p:nvGraphicFramePr>
          <p:cNvPr id="28" name="Table 32">
            <a:extLst>
              <a:ext uri="{FF2B5EF4-FFF2-40B4-BE49-F238E27FC236}">
                <a16:creationId xmlns:a16="http://schemas.microsoft.com/office/drawing/2014/main" id="{A607C959-45C9-4298-A73E-E0A51E901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322"/>
              </p:ext>
            </p:extLst>
          </p:nvPr>
        </p:nvGraphicFramePr>
        <p:xfrm>
          <a:off x="6875417" y="1308887"/>
          <a:ext cx="19246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674">
                  <a:extLst>
                    <a:ext uri="{9D8B030D-6E8A-4147-A177-3AD203B41FA5}">
                      <a16:colId xmlns:a16="http://schemas.microsoft.com/office/drawing/2014/main" val="3031084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Ask questions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73D1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D1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80346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89EC79F-4BBD-4907-98F7-A1BE3413C391}"/>
              </a:ext>
            </a:extLst>
          </p:cNvPr>
          <p:cNvSpPr/>
          <p:nvPr/>
        </p:nvSpPr>
        <p:spPr>
          <a:xfrm>
            <a:off x="6663854" y="90273"/>
            <a:ext cx="2347799" cy="857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Modify this slide to meet the needs of your QBR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Delete this red box before sending to customer</a:t>
            </a:r>
          </a:p>
        </p:txBody>
      </p:sp>
    </p:spTree>
    <p:extLst>
      <p:ext uri="{BB962C8B-B14F-4D97-AF65-F5344CB8AC3E}">
        <p14:creationId xmlns:p14="http://schemas.microsoft.com/office/powerpoint/2010/main" val="265035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11448A-F513-3E40-879C-0586C1E889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3C4BF6-220F-4A04-8501-74E1868742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C53852-382B-4546-9A5C-0B091A19E7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Other metrics that the customer may care about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72479-42D3-4CFF-A790-F82FDDF3B8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DDA06-844E-4AB4-8996-5FE5F868F2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9BE18-C9C3-4166-83B8-B241210FEAE0}"/>
              </a:ext>
            </a:extLst>
          </p:cNvPr>
          <p:cNvSpPr/>
          <p:nvPr/>
        </p:nvSpPr>
        <p:spPr>
          <a:xfrm>
            <a:off x="6004559" y="815481"/>
            <a:ext cx="2871137" cy="16271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Added this as a placeholder to put in other metrics the customer may care about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Could also use this space to show key metrics by each department, if that’s helpful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</p:spTree>
    <p:extLst>
      <p:ext uri="{BB962C8B-B14F-4D97-AF65-F5344CB8AC3E}">
        <p14:creationId xmlns:p14="http://schemas.microsoft.com/office/powerpoint/2010/main" val="57814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3E073D9-5195-374F-B59D-F345304E76CB}"/>
              </a:ext>
            </a:extLst>
          </p:cNvPr>
          <p:cNvSpPr txBox="1">
            <a:spLocks/>
          </p:cNvSpPr>
          <p:nvPr/>
        </p:nvSpPr>
        <p:spPr>
          <a:xfrm>
            <a:off x="457200" y="186766"/>
            <a:ext cx="8514080" cy="6035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indent="0" defTabSz="914377">
              <a:lnSpc>
                <a:spcPct val="85000"/>
              </a:lnSpc>
              <a:spcBef>
                <a:spcPts val="24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spc="0" baseline="0">
                <a:solidFill>
                  <a:srgbClr val="404040"/>
                </a:solidFill>
                <a:latin typeface="+mj-lt"/>
                <a:cs typeface="Arial" panose="020B0604020202020204" pitchFamily="34" charset="0"/>
              </a:defRPr>
            </a:lvl1pPr>
            <a:lvl2pPr marL="179388" indent="-169863" defTabSz="914377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2pPr>
            <a:lvl3pPr marL="349250" indent="-169863" defTabSz="914377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System Font Regular"/>
              <a:buChar char="–"/>
              <a:tabLst/>
              <a:defRPr sz="1200"/>
            </a:lvl3pPr>
            <a:lvl4pPr marL="349250" indent="-169863" defTabSz="914377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System Font Regular"/>
              <a:buChar char="–"/>
              <a:tabLst/>
              <a:defRPr sz="1200"/>
            </a:lvl4pPr>
            <a:lvl5pPr marL="349250" indent="-169863" defTabSz="914377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System Font Regular"/>
              <a:buChar char="–"/>
              <a:tabLst/>
              <a:defRPr sz="1200"/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377" rtl="0" eaLnBrk="1" fontAlgn="auto" latinLnBrk="0" hangingPunct="1">
              <a:lnSpc>
                <a:spcPct val="85000"/>
              </a:lnSpc>
              <a:spcBef>
                <a:spcPts val="2400"/>
              </a:spcBef>
              <a:spcAft>
                <a:spcPts val="0"/>
              </a:spcAft>
              <a:buClr>
                <a:srgbClr val="EE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Customer Relationship Summary – Example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3A53D2-E8CB-614F-9FB7-018E5175B19F}"/>
              </a:ext>
            </a:extLst>
          </p:cNvPr>
          <p:cNvGraphicFramePr>
            <a:graphicFrameLocks noGrp="1"/>
          </p:cNvGraphicFramePr>
          <p:nvPr/>
        </p:nvGraphicFramePr>
        <p:xfrm>
          <a:off x="477520" y="906080"/>
          <a:ext cx="8493762" cy="1066800"/>
        </p:xfrm>
        <a:graphic>
          <a:graphicData uri="http://schemas.openxmlformats.org/drawingml/2006/table">
            <a:tbl>
              <a:tblPr firstRow="1" bandRow="1"/>
              <a:tblGrid>
                <a:gridCol w="2831254">
                  <a:extLst>
                    <a:ext uri="{9D8B030D-6E8A-4147-A177-3AD203B41FA5}">
                      <a16:colId xmlns:a16="http://schemas.microsoft.com/office/drawing/2014/main" val="1807247774"/>
                    </a:ext>
                  </a:extLst>
                </a:gridCol>
                <a:gridCol w="2831254">
                  <a:extLst>
                    <a:ext uri="{9D8B030D-6E8A-4147-A177-3AD203B41FA5}">
                      <a16:colId xmlns:a16="http://schemas.microsoft.com/office/drawing/2014/main" val="1697338192"/>
                    </a:ext>
                  </a:extLst>
                </a:gridCol>
                <a:gridCol w="2831254">
                  <a:extLst>
                    <a:ext uri="{9D8B030D-6E8A-4147-A177-3AD203B41FA5}">
                      <a16:colId xmlns:a16="http://schemas.microsoft.com/office/drawing/2014/main" val="434831935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1F3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Hospitals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1F3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Departments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1F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2034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4400" dirty="0">
                          <a:solidFill>
                            <a:srgbClr val="000000"/>
                          </a:solidFill>
                          <a:latin typeface="Franklin Gothic Heavy" panose="020B0903020102020204" pitchFamily="34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4400" dirty="0">
                          <a:solidFill>
                            <a:srgbClr val="000000"/>
                          </a:solidFill>
                          <a:latin typeface="Franklin Gothic Heavy" panose="020B0903020102020204" pitchFamily="34" charset="0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4400" dirty="0">
                          <a:solidFill>
                            <a:srgbClr val="000000"/>
                          </a:solidFill>
                          <a:latin typeface="Franklin Gothic Heavy" panose="020B0903020102020204" pitchFamily="34" charset="0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46471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AC4B9A-0027-6D41-8BDD-CD4A1A790AB1}"/>
              </a:ext>
            </a:extLst>
          </p:cNvPr>
          <p:cNvGraphicFramePr>
            <a:graphicFrameLocks noGrp="1"/>
          </p:cNvGraphicFramePr>
          <p:nvPr/>
        </p:nvGraphicFramePr>
        <p:xfrm>
          <a:off x="477520" y="2346931"/>
          <a:ext cx="8493760" cy="1645920"/>
        </p:xfrm>
        <a:graphic>
          <a:graphicData uri="http://schemas.openxmlformats.org/drawingml/2006/table">
            <a:tbl>
              <a:tblPr firstRow="1" bandRow="1"/>
              <a:tblGrid>
                <a:gridCol w="1698752">
                  <a:extLst>
                    <a:ext uri="{9D8B030D-6E8A-4147-A177-3AD203B41FA5}">
                      <a16:colId xmlns:a16="http://schemas.microsoft.com/office/drawing/2014/main" val="1540745823"/>
                    </a:ext>
                  </a:extLst>
                </a:gridCol>
                <a:gridCol w="1698752">
                  <a:extLst>
                    <a:ext uri="{9D8B030D-6E8A-4147-A177-3AD203B41FA5}">
                      <a16:colId xmlns:a16="http://schemas.microsoft.com/office/drawing/2014/main" val="1373277802"/>
                    </a:ext>
                  </a:extLst>
                </a:gridCol>
                <a:gridCol w="1698752">
                  <a:extLst>
                    <a:ext uri="{9D8B030D-6E8A-4147-A177-3AD203B41FA5}">
                      <a16:colId xmlns:a16="http://schemas.microsoft.com/office/drawing/2014/main" val="2382023367"/>
                    </a:ext>
                  </a:extLst>
                </a:gridCol>
                <a:gridCol w="1698752">
                  <a:extLst>
                    <a:ext uri="{9D8B030D-6E8A-4147-A177-3AD203B41FA5}">
                      <a16:colId xmlns:a16="http://schemas.microsoft.com/office/drawing/2014/main" val="2197391971"/>
                    </a:ext>
                  </a:extLst>
                </a:gridCol>
                <a:gridCol w="1698752">
                  <a:extLst>
                    <a:ext uri="{9D8B030D-6E8A-4147-A177-3AD203B41FA5}">
                      <a16:colId xmlns:a16="http://schemas.microsoft.com/office/drawing/2014/main" val="1391469380"/>
                    </a:ext>
                  </a:extLst>
                </a:gridCol>
              </a:tblGrid>
              <a:tr h="298192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i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Interventional</a:t>
                      </a: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1F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1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1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09936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Start Date: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End Date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8292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Cabinets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Off-Cabinet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POU</a:t>
                      </a:r>
                    </a:p>
                  </a:txBody>
                  <a:tcPr anchor="b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Smart Wands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Interfaces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80663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2800" b="0" i="0" dirty="0">
                        <a:solidFill>
                          <a:srgbClr val="000000"/>
                        </a:solidFill>
                        <a:latin typeface="Franklin Gothic Heavy" panose="020B0903020102020204" pitchFamily="34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0" i="0" dirty="0">
                        <a:solidFill>
                          <a:srgbClr val="000000"/>
                        </a:solidFill>
                        <a:latin typeface="Franklin Gothic Heavy" panose="020B0903020102020204" pitchFamily="34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2800" b="0" i="0" dirty="0">
                        <a:solidFill>
                          <a:srgbClr val="000000"/>
                        </a:solidFill>
                        <a:latin typeface="Franklin Gothic Heavy" panose="020B0903020102020204" pitchFamily="34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2800" b="0" i="0" dirty="0">
                        <a:solidFill>
                          <a:srgbClr val="000000"/>
                        </a:solidFill>
                        <a:latin typeface="Franklin Gothic Heavy" panose="020B0903020102020204" pitchFamily="34" charset="0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0" i="0" dirty="0">
                        <a:solidFill>
                          <a:srgbClr val="000000"/>
                        </a:solidFill>
                        <a:latin typeface="Franklin Gothic Heavy" panose="020B0903020102020204" pitchFamily="34" charset="0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861802"/>
                  </a:ext>
                </a:extLst>
              </a:tr>
              <a:tr h="0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1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b="0" i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sz="1100" b="0" i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50697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96A161A-BCB7-6841-90A9-97D6DD4B5B74}"/>
              </a:ext>
            </a:extLst>
          </p:cNvPr>
          <p:cNvGraphicFramePr>
            <a:graphicFrameLocks noGrp="1"/>
          </p:cNvGraphicFramePr>
          <p:nvPr/>
        </p:nvGraphicFramePr>
        <p:xfrm>
          <a:off x="467360" y="3834122"/>
          <a:ext cx="8493760" cy="1673884"/>
        </p:xfrm>
        <a:graphic>
          <a:graphicData uri="http://schemas.openxmlformats.org/drawingml/2006/table">
            <a:tbl>
              <a:tblPr firstRow="1" bandRow="1"/>
              <a:tblGrid>
                <a:gridCol w="1698752">
                  <a:extLst>
                    <a:ext uri="{9D8B030D-6E8A-4147-A177-3AD203B41FA5}">
                      <a16:colId xmlns:a16="http://schemas.microsoft.com/office/drawing/2014/main" val="1540745823"/>
                    </a:ext>
                  </a:extLst>
                </a:gridCol>
                <a:gridCol w="1698752">
                  <a:extLst>
                    <a:ext uri="{9D8B030D-6E8A-4147-A177-3AD203B41FA5}">
                      <a16:colId xmlns:a16="http://schemas.microsoft.com/office/drawing/2014/main" val="1373277802"/>
                    </a:ext>
                  </a:extLst>
                </a:gridCol>
                <a:gridCol w="1698752">
                  <a:extLst>
                    <a:ext uri="{9D8B030D-6E8A-4147-A177-3AD203B41FA5}">
                      <a16:colId xmlns:a16="http://schemas.microsoft.com/office/drawing/2014/main" val="2382023367"/>
                    </a:ext>
                  </a:extLst>
                </a:gridCol>
                <a:gridCol w="1698752">
                  <a:extLst>
                    <a:ext uri="{9D8B030D-6E8A-4147-A177-3AD203B41FA5}">
                      <a16:colId xmlns:a16="http://schemas.microsoft.com/office/drawing/2014/main" val="2197391971"/>
                    </a:ext>
                  </a:extLst>
                </a:gridCol>
                <a:gridCol w="1698752">
                  <a:extLst>
                    <a:ext uri="{9D8B030D-6E8A-4147-A177-3AD203B41FA5}">
                      <a16:colId xmlns:a16="http://schemas.microsoft.com/office/drawing/2014/main" val="1391469380"/>
                    </a:ext>
                  </a:extLst>
                </a:gridCol>
              </a:tblGrid>
              <a:tr h="332764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i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 Lab</a:t>
                      </a:r>
                      <a:endParaRPr lang="en-US" sz="1400" b="1" i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1F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1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1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099368"/>
                  </a:ext>
                </a:extLst>
              </a:tr>
              <a:tr h="2338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Start Date: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End Date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82929"/>
                  </a:ext>
                </a:extLst>
              </a:tr>
              <a:tr h="275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Cabinets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Off-Cabinet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POU</a:t>
                      </a:r>
                    </a:p>
                  </a:txBody>
                  <a:tcPr anchor="b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Smart Wands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Interfaces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806637"/>
                  </a:ext>
                </a:extLst>
              </a:tr>
              <a:tr h="467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2800" b="0" i="0" dirty="0">
                        <a:solidFill>
                          <a:srgbClr val="000000"/>
                        </a:solidFill>
                        <a:latin typeface="Franklin Gothic Heavy" panose="020B0903020102020204" pitchFamily="34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0" i="0" dirty="0">
                        <a:solidFill>
                          <a:srgbClr val="000000"/>
                        </a:solidFill>
                        <a:latin typeface="Franklin Gothic Heavy" panose="020B0903020102020204" pitchFamily="34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2800" b="0" i="0" dirty="0">
                        <a:solidFill>
                          <a:srgbClr val="000000"/>
                        </a:solidFill>
                        <a:latin typeface="Franklin Gothic Heavy" panose="020B0903020102020204" pitchFamily="34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2800" b="0" i="0" dirty="0">
                        <a:solidFill>
                          <a:srgbClr val="000000"/>
                        </a:solidFill>
                        <a:latin typeface="Franklin Gothic Heavy" panose="020B0903020102020204" pitchFamily="34" charset="0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0" i="0" dirty="0">
                        <a:solidFill>
                          <a:srgbClr val="000000"/>
                        </a:solidFill>
                        <a:latin typeface="Franklin Gothic Heavy" panose="020B0903020102020204" pitchFamily="34" charset="0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861802"/>
                  </a:ext>
                </a:extLst>
              </a:tr>
              <a:tr h="233886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1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b="0" i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sz="1100" b="0" i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50697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9480849-0E7D-4B10-BADE-D44C749E7873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Keep and update, if needed. Delete if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</p:spTree>
    <p:extLst>
      <p:ext uri="{BB962C8B-B14F-4D97-AF65-F5344CB8AC3E}">
        <p14:creationId xmlns:p14="http://schemas.microsoft.com/office/powerpoint/2010/main" val="958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7E38B88-AB17-674F-A0A0-A5175A487A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83" y="178250"/>
            <a:ext cx="8232096" cy="334634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Interfaces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4F4D-C160-6D4C-BD0A-866E3F919A3D}"/>
              </a:ext>
            </a:extLst>
          </p:cNvPr>
          <p:cNvGraphicFramePr>
            <a:graphicFrameLocks noGrp="1"/>
          </p:cNvGraphicFramePr>
          <p:nvPr/>
        </p:nvGraphicFramePr>
        <p:xfrm>
          <a:off x="470183" y="738598"/>
          <a:ext cx="7930105" cy="3692560"/>
        </p:xfrm>
        <a:graphic>
          <a:graphicData uri="http://schemas.openxmlformats.org/drawingml/2006/table">
            <a:tbl>
              <a:tblPr firstRow="1" bandRow="1"/>
              <a:tblGrid>
                <a:gridCol w="7930105">
                  <a:extLst>
                    <a:ext uri="{9D8B030D-6E8A-4147-A177-3AD203B41FA5}">
                      <a16:colId xmlns:a16="http://schemas.microsoft.com/office/drawing/2014/main" val="358558470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PurchaseLink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493110"/>
                  </a:ext>
                </a:extLst>
              </a:tr>
              <a:tr h="4641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1"/>
                      <a:r>
                        <a:rPr lang="en-US" sz="9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Connects to Lawson. Automates and optimizes supply reordering. Supports advanced reordering features such as bill only, bill and replace, rush order, and bulk buy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410046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ItemMasterLink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764007"/>
                  </a:ext>
                </a:extLst>
              </a:tr>
              <a:tr h="4641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1"/>
                      <a:r>
                        <a:rPr lang="en-US" sz="9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Connects to Lawson. Synchronizes item master data, eliminates manual data entry, and improves data quality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014743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Barcode Connect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249180"/>
                  </a:ext>
                </a:extLst>
              </a:tr>
              <a:tr h="4641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1"/>
                      <a:r>
                        <a:rPr lang="en-US" sz="9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usage information flows into Hemodynamic System or Epic. Eliminates manual processes and data duplication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9787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lvl="0"/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DataLink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274166"/>
                  </a:ext>
                </a:extLst>
              </a:tr>
              <a:tr h="464192">
                <a:tc>
                  <a:txBody>
                    <a:bodyPr/>
                    <a:lstStyle/>
                    <a:p>
                      <a:pPr lvl="1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Feeds raw data out of WaveMark into your own Analytics system to allow for customization of reporting and visibility to the data from WaveMark.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805735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ORLink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(Future Opportunity)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019471"/>
                  </a:ext>
                </a:extLst>
              </a:tr>
              <a:tr h="4641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1"/>
                      <a:r>
                        <a:rPr lang="en-US" sz="9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Utilizes ADTLink functionality for scheduling. Allows for communication between WaveMark and Epic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Optime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OR for supply transfers to prevent double documentation.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53071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ED3A6FE-D4D8-4E74-A52D-B32CA202A4FE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Keep and update, if needed. Delete if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</p:spTree>
    <p:extLst>
      <p:ext uri="{BB962C8B-B14F-4D97-AF65-F5344CB8AC3E}">
        <p14:creationId xmlns:p14="http://schemas.microsoft.com/office/powerpoint/2010/main" val="346173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in front of a computer&#10;&#10;Description generated with high confidence">
            <a:extLst>
              <a:ext uri="{FF2B5EF4-FFF2-40B4-BE49-F238E27FC236}">
                <a16:creationId xmlns:a16="http://schemas.microsoft.com/office/drawing/2014/main" id="{259B13C4-DC77-AD48-93CD-448960F93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0"/>
          <a:stretch/>
        </p:blipFill>
        <p:spPr>
          <a:xfrm>
            <a:off x="0" y="-2241"/>
            <a:ext cx="9144000" cy="609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6BC59D-4EBA-E846-85DC-4D178D8CB26B}"/>
              </a:ext>
            </a:extLst>
          </p:cNvPr>
          <p:cNvSpPr/>
          <p:nvPr/>
        </p:nvSpPr>
        <p:spPr>
          <a:xfrm rot="10800000">
            <a:off x="0" y="3016469"/>
            <a:ext cx="9144000" cy="3841531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1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8ED5DC-DA2F-BE45-A32B-3EA74C9E0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437" y="5484834"/>
            <a:ext cx="2272579" cy="9154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AC8835-669E-AD4E-93D5-6BC32299F80A}"/>
              </a:ext>
            </a:extLst>
          </p:cNvPr>
          <p:cNvSpPr/>
          <p:nvPr/>
        </p:nvSpPr>
        <p:spPr>
          <a:xfrm>
            <a:off x="0" y="6629399"/>
            <a:ext cx="9144000" cy="228602"/>
          </a:xfrm>
          <a:prstGeom prst="rect">
            <a:avLst/>
          </a:prstGeom>
          <a:solidFill>
            <a:srgbClr val="E41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D161D63D-E7CC-414E-BBA8-1E824724D7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176" y="4401661"/>
            <a:ext cx="6487080" cy="1025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WaveMark™ 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5E3CAED-9A1D-4C54-9785-7ED4CD012E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7176" y="5427232"/>
            <a:ext cx="6487080" cy="2419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Supply Management and Workflow Solutions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DD1D5EA4-E22E-4CA5-8B40-428EF401663B}"/>
              </a:ext>
            </a:extLst>
          </p:cNvPr>
          <p:cNvSpPr txBox="1">
            <a:spLocks/>
          </p:cNvSpPr>
          <p:nvPr/>
        </p:nvSpPr>
        <p:spPr>
          <a:xfrm>
            <a:off x="387176" y="6233681"/>
            <a:ext cx="6487080" cy="2419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9388" indent="-169863" algn="l" defTabSz="914377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9250" indent="-169863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System Font Regular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9250" indent="-169863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System Font Regular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9250" indent="-169863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System Font Regular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Business review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8076E-474F-43F9-8CA3-155B307B268A}"/>
              </a:ext>
            </a:extLst>
          </p:cNvPr>
          <p:cNvSpPr/>
          <p:nvPr/>
        </p:nvSpPr>
        <p:spPr>
          <a:xfrm>
            <a:off x="9227821" y="816282"/>
            <a:ext cx="3325796" cy="1235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Choose the right cover page, delete the other cover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</p:spTree>
    <p:extLst>
      <p:ext uri="{BB962C8B-B14F-4D97-AF65-F5344CB8AC3E}">
        <p14:creationId xmlns:p14="http://schemas.microsoft.com/office/powerpoint/2010/main" val="10971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8A0B5D-C237-4CBE-916C-7AB648E30091}"/>
              </a:ext>
            </a:extLst>
          </p:cNvPr>
          <p:cNvGraphicFramePr>
            <a:graphicFrameLocks noGrp="1"/>
          </p:cNvGraphicFramePr>
          <p:nvPr/>
        </p:nvGraphicFramePr>
        <p:xfrm>
          <a:off x="340762" y="949167"/>
          <a:ext cx="8462475" cy="40057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46078">
                  <a:extLst>
                    <a:ext uri="{9D8B030D-6E8A-4147-A177-3AD203B41FA5}">
                      <a16:colId xmlns:a16="http://schemas.microsoft.com/office/drawing/2014/main" val="4588544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7804218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1847416876"/>
                    </a:ext>
                  </a:extLst>
                </a:gridCol>
                <a:gridCol w="3339697">
                  <a:extLst>
                    <a:ext uri="{9D8B030D-6E8A-4147-A177-3AD203B41FA5}">
                      <a16:colId xmlns:a16="http://schemas.microsoft.com/office/drawing/2014/main" val="2859427781"/>
                    </a:ext>
                  </a:extLst>
                </a:gridCol>
              </a:tblGrid>
              <a:tr h="2566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Pillars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Metrics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Definitions / Equations*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Notes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485129"/>
                  </a:ext>
                </a:extLst>
              </a:tr>
              <a:tr h="256662">
                <a:tc rowSpan="3"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Greater value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Reduce inventory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= </a:t>
                      </a:r>
                      <a:r>
                        <a:rPr lang="en-US" sz="1000" b="0" u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Hand Inventory / #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Blended from WaveMark installs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By department type (OR vs. procedural)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By ownership (owned vs. consigned)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Previously measured relative to # of encounters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102825"/>
                  </a:ext>
                </a:extLst>
              </a:tr>
              <a:tr h="256662">
                <a:tc vMerge="1"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Reduce expiration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= </a:t>
                      </a:r>
                      <a:r>
                        <a:rPr lang="en-US" sz="1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Expiration Cost / On Hand Inventory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ONLY purchased items and RFID tracked products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Previously measured relative to Used 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43627"/>
                  </a:ext>
                </a:extLst>
              </a:tr>
              <a:tr h="256662">
                <a:tc vMerge="1"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Reduce waste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([Opened-Not Used Cost] + [Opened-Wasted Cost] + [Lost Cost] + [Obsolete Cost]) / ([Scanned to Patient Cost] + Patient Cost)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only </a:t>
                      </a:r>
                      <a:r>
                        <a:rPr lang="en-US" sz="10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controllable waste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 NOT include expired, loaned, missing, recalled, defective, returned, transferred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83982"/>
                  </a:ext>
                </a:extLst>
              </a:tr>
              <a:tr h="2566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Accurate clinical  documentation</a:t>
                      </a:r>
                    </a:p>
                  </a:txBody>
                  <a:tcPr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Reduce documentation corrections post case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= [Patient Cost] / </a:t>
                      </a:r>
                      <a:r>
                        <a:rPr lang="en-US" sz="1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([Scanned to Patient Cost] + [Patient Cost])</a:t>
                      </a:r>
                      <a:endParaRPr lang="en-US" sz="1000" b="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Inverse of POU Compliance rate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Shifted to focus all metrics on driving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47873"/>
                  </a:ext>
                </a:extLst>
              </a:tr>
              <a:tr h="256662">
                <a:tc rowSpan="2"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Enterprise visibility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Reduce manufacturers per product type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= # manufacturers / # product types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 SKU metric to determine what manufacturers and product types were available and used during a given time period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SKUs include any UPNs ordered, in inventory or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369234"/>
                  </a:ext>
                </a:extLst>
              </a:tr>
              <a:tr h="256662">
                <a:tc vMerge="1"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Improve SKU consumption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= # SKUs consumed / # SKUs available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SKUs include any UPNs ordered, on hand or used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Narrowed to include ONLY RFID tracked 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67553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6271E3-0491-46A8-AE1B-E28123F0A2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metrics are calculated</a:t>
            </a:r>
          </a:p>
        </p:txBody>
      </p:sp>
    </p:spTree>
    <p:extLst>
      <p:ext uri="{BB962C8B-B14F-4D97-AF65-F5344CB8AC3E}">
        <p14:creationId xmlns:p14="http://schemas.microsoft.com/office/powerpoint/2010/main" val="8357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9108FB2-457B-A64F-85CD-7FA93D852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469354"/>
              </p:ext>
            </p:extLst>
          </p:nvPr>
        </p:nvGraphicFramePr>
        <p:xfrm>
          <a:off x="394089" y="841674"/>
          <a:ext cx="6633172" cy="34055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216619">
                  <a:extLst>
                    <a:ext uri="{9D8B030D-6E8A-4147-A177-3AD203B41FA5}">
                      <a16:colId xmlns:a16="http://schemas.microsoft.com/office/drawing/2014/main" val="3136706189"/>
                    </a:ext>
                  </a:extLst>
                </a:gridCol>
                <a:gridCol w="3416553">
                  <a:extLst>
                    <a:ext uri="{9D8B030D-6E8A-4147-A177-3AD203B41FA5}">
                      <a16:colId xmlns:a16="http://schemas.microsoft.com/office/drawing/2014/main" val="2088638459"/>
                    </a:ext>
                  </a:extLst>
                </a:gridCol>
              </a:tblGrid>
              <a:tr h="1448680">
                <a:tc>
                  <a:txBody>
                    <a:bodyPr/>
                    <a:lstStyle/>
                    <a:p>
                      <a:pPr marL="457189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Greater value</a:t>
                      </a: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+1.8%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inventory </a:t>
                      </a:r>
                      <a:r>
                        <a:rPr lang="en-US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(+$364K)</a:t>
                      </a: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-42bps</a:t>
                      </a:r>
                      <a:r>
                        <a:rPr lang="en-US" sz="1200" b="1" dirty="0">
                          <a:solidFill>
                            <a:srgbClr val="E41F35"/>
                          </a:solidFill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expiration </a:t>
                      </a:r>
                      <a:r>
                        <a:rPr lang="en-US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(-$58K)</a:t>
                      </a: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-270bps</a:t>
                      </a:r>
                      <a:r>
                        <a:rPr lang="en-US" sz="1200" b="1" kern="1200" dirty="0">
                          <a:solidFill>
                            <a:srgbClr val="E41F35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waste </a:t>
                      </a:r>
                      <a:r>
                        <a:rPr lang="en-US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(-$235K)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D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D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F3"/>
                    </a:solidFill>
                  </a:tcPr>
                </a:tc>
                <a:tc>
                  <a:txBody>
                    <a:bodyPr/>
                    <a:lstStyle/>
                    <a:p>
                      <a:pPr marL="457189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Patient experience</a:t>
                      </a: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Clinical time savings</a:t>
                      </a:r>
                      <a:br>
                        <a:rPr lang="en-US" sz="1200" b="0" dirty="0"/>
                      </a:br>
                      <a:r>
                        <a:rPr lang="en-US" sz="1200" b="0" dirty="0"/>
                        <a:t>POU for expired &amp; recalled</a:t>
                      </a:r>
                    </a:p>
                  </a:txBody>
                  <a:tcPr>
                    <a:lnL w="12700" cap="flat" cmpd="sng" algn="ctr">
                      <a:solidFill>
                        <a:srgbClr val="90D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D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077341"/>
                  </a:ext>
                </a:extLst>
              </a:tr>
              <a:tr h="1712216">
                <a:tc>
                  <a:txBody>
                    <a:bodyPr/>
                    <a:lstStyle/>
                    <a:p>
                      <a:pPr marL="457189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Accurate clinical documentation</a:t>
                      </a: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-179bps</a:t>
                      </a:r>
                      <a:r>
                        <a:rPr lang="en-US" sz="1200" b="1" dirty="0">
                          <a:solidFill>
                            <a:srgbClr val="E41F35"/>
                          </a:solidFill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documentation after case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(-$53K)</a:t>
                      </a:r>
                      <a:endParaRPr lang="en-US" sz="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Clinical satisfaction</a:t>
                      </a: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D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D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189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Enterprise visibility </a:t>
                      </a: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1.60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manufacturers per product types</a:t>
                      </a: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24%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SKU consumption</a:t>
                      </a:r>
                      <a:endParaRPr lang="en-US" sz="1200" b="1" dirty="0">
                        <a:solidFill>
                          <a:srgbClr val="00B050"/>
                        </a:solidFill>
                      </a:endParaRP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Product performance by manufacturer</a:t>
                      </a: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Proactive and prescriptive analytics</a:t>
                      </a: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Accurate real-time supply data</a:t>
                      </a:r>
                    </a:p>
                    <a:p>
                      <a:pPr marL="457189" marR="0" lvl="1" indent="0" algn="l" defTabSz="9143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rgbClr val="90D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D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10144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7923521C-AA6B-4294-B22E-2A5BEB7F86E3}"/>
              </a:ext>
            </a:extLst>
          </p:cNvPr>
          <p:cNvGrpSpPr/>
          <p:nvPr/>
        </p:nvGrpSpPr>
        <p:grpSpPr>
          <a:xfrm>
            <a:off x="3705543" y="766611"/>
            <a:ext cx="565345" cy="561533"/>
            <a:chOff x="178521" y="1837109"/>
            <a:chExt cx="565345" cy="561533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79086DE-C5E6-4E40-A124-FEC4B51E86C8}"/>
                </a:ext>
              </a:extLst>
            </p:cNvPr>
            <p:cNvSpPr/>
            <p:nvPr/>
          </p:nvSpPr>
          <p:spPr>
            <a:xfrm>
              <a:off x="178521" y="1837109"/>
              <a:ext cx="565345" cy="5615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E41F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 descr="A close up of a sign&#10;&#10;Description automatically generated">
              <a:extLst>
                <a:ext uri="{FF2B5EF4-FFF2-40B4-BE49-F238E27FC236}">
                  <a16:creationId xmlns:a16="http://schemas.microsoft.com/office/drawing/2014/main" id="{9DC5ED58-4561-49F1-8037-F8E9EE66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10" y="1967297"/>
              <a:ext cx="311515" cy="283255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7A8E1A-373A-4463-8AE8-0587FDC1D18E}"/>
              </a:ext>
            </a:extLst>
          </p:cNvPr>
          <p:cNvGrpSpPr/>
          <p:nvPr/>
        </p:nvGrpSpPr>
        <p:grpSpPr>
          <a:xfrm>
            <a:off x="187511" y="2188778"/>
            <a:ext cx="565345" cy="561533"/>
            <a:chOff x="178521" y="2718297"/>
            <a:chExt cx="565345" cy="56153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833DA25-4C22-45E9-8189-9389D032E5F1}"/>
                </a:ext>
              </a:extLst>
            </p:cNvPr>
            <p:cNvSpPr/>
            <p:nvPr/>
          </p:nvSpPr>
          <p:spPr>
            <a:xfrm>
              <a:off x="178521" y="2718297"/>
              <a:ext cx="565345" cy="5615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E41F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A picture containing drawing, clock&#10;&#10;Description automatically generated">
              <a:extLst>
                <a:ext uri="{FF2B5EF4-FFF2-40B4-BE49-F238E27FC236}">
                  <a16:creationId xmlns:a16="http://schemas.microsoft.com/office/drawing/2014/main" id="{1C68669E-0732-4DC5-816B-45935589B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01" y="2816285"/>
              <a:ext cx="264835" cy="36555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BD04C2-9C4D-4B17-B0A1-7C14F489D379}"/>
              </a:ext>
            </a:extLst>
          </p:cNvPr>
          <p:cNvGrpSpPr/>
          <p:nvPr/>
        </p:nvGrpSpPr>
        <p:grpSpPr>
          <a:xfrm>
            <a:off x="3705543" y="2188778"/>
            <a:ext cx="565345" cy="561533"/>
            <a:chOff x="178521" y="3633538"/>
            <a:chExt cx="565345" cy="56153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14F2DE-CE7E-4E8D-B25B-3A6AE749B9DF}"/>
                </a:ext>
              </a:extLst>
            </p:cNvPr>
            <p:cNvSpPr/>
            <p:nvPr/>
          </p:nvSpPr>
          <p:spPr>
            <a:xfrm>
              <a:off x="178521" y="3633538"/>
              <a:ext cx="565345" cy="5615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E41F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 descr="A close up of a logo&#10;&#10;Description automatically generated">
              <a:extLst>
                <a:ext uri="{FF2B5EF4-FFF2-40B4-BE49-F238E27FC236}">
                  <a16:creationId xmlns:a16="http://schemas.microsoft.com/office/drawing/2014/main" id="{33FDBA59-CE27-4CF9-A326-2FB30CDE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00" y="3716181"/>
              <a:ext cx="234787" cy="396246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93EC150-C0D7-4D61-984F-4F802F5D7292}"/>
              </a:ext>
            </a:extLst>
          </p:cNvPr>
          <p:cNvGrpSpPr/>
          <p:nvPr/>
        </p:nvGrpSpPr>
        <p:grpSpPr>
          <a:xfrm>
            <a:off x="187511" y="766611"/>
            <a:ext cx="565345" cy="561533"/>
            <a:chOff x="187511" y="879330"/>
            <a:chExt cx="565345" cy="56153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C0C1C01-B2AE-4AB1-953F-A4E3BB57D83F}"/>
                </a:ext>
              </a:extLst>
            </p:cNvPr>
            <p:cNvSpPr/>
            <p:nvPr/>
          </p:nvSpPr>
          <p:spPr>
            <a:xfrm>
              <a:off x="187511" y="879330"/>
              <a:ext cx="565345" cy="5615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E41F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 descr="A close up of a sign&#10;&#10;Description automatically generated">
              <a:extLst>
                <a:ext uri="{FF2B5EF4-FFF2-40B4-BE49-F238E27FC236}">
                  <a16:creationId xmlns:a16="http://schemas.microsoft.com/office/drawing/2014/main" id="{208EA8CB-0B98-4005-BAA7-435CA2AD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95" y="1025127"/>
              <a:ext cx="316920" cy="270102"/>
            </a:xfrm>
            <a:prstGeom prst="rect">
              <a:avLst/>
            </a:prstGeom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9ADEE-8838-4E0C-A3D8-8EBADCB2FD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2712E5-AB3B-438D-92D2-233E080C74A3}"/>
              </a:ext>
            </a:extLst>
          </p:cNvPr>
          <p:cNvSpPr/>
          <p:nvPr/>
        </p:nvSpPr>
        <p:spPr>
          <a:xfrm flipH="1">
            <a:off x="388226" y="5210818"/>
            <a:ext cx="1619794" cy="89550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EB3E113-255D-47DE-A2FA-42F7C91D6A08}"/>
              </a:ext>
            </a:extLst>
          </p:cNvPr>
          <p:cNvSpPr/>
          <p:nvPr/>
        </p:nvSpPr>
        <p:spPr>
          <a:xfrm flipH="1">
            <a:off x="2077814" y="4964110"/>
            <a:ext cx="1619794" cy="114221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A5E31ED-C2CE-43A9-A167-3A68C486A85F}"/>
              </a:ext>
            </a:extLst>
          </p:cNvPr>
          <p:cNvSpPr/>
          <p:nvPr/>
        </p:nvSpPr>
        <p:spPr>
          <a:xfrm flipH="1">
            <a:off x="3767402" y="4746836"/>
            <a:ext cx="1619794" cy="137199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6A09CD6-1D48-4A2C-8E48-964520D0F350}"/>
              </a:ext>
            </a:extLst>
          </p:cNvPr>
          <p:cNvSpPr/>
          <p:nvPr/>
        </p:nvSpPr>
        <p:spPr>
          <a:xfrm flipH="1">
            <a:off x="5456990" y="4553848"/>
            <a:ext cx="1619794" cy="156498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50C17E-C66D-B744-8049-A4537E1E027C}"/>
              </a:ext>
            </a:extLst>
          </p:cNvPr>
          <p:cNvGrpSpPr/>
          <p:nvPr/>
        </p:nvGrpSpPr>
        <p:grpSpPr>
          <a:xfrm>
            <a:off x="915451" y="4774389"/>
            <a:ext cx="565345" cy="561533"/>
            <a:chOff x="939247" y="4572354"/>
            <a:chExt cx="565345" cy="56153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2087228-99F1-1D45-9528-ED9FD5931ED0}"/>
                </a:ext>
              </a:extLst>
            </p:cNvPr>
            <p:cNvSpPr/>
            <p:nvPr/>
          </p:nvSpPr>
          <p:spPr>
            <a:xfrm>
              <a:off x="939247" y="4572354"/>
              <a:ext cx="565345" cy="5615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E41F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close up of a logo&#10;&#10;Description automatically generated">
              <a:extLst>
                <a:ext uri="{FF2B5EF4-FFF2-40B4-BE49-F238E27FC236}">
                  <a16:creationId xmlns:a16="http://schemas.microsoft.com/office/drawing/2014/main" id="{3C71F28F-2091-E945-8031-941843285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735" y="4713258"/>
              <a:ext cx="347405" cy="29900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29F598-CF84-1545-823F-5D43DFD2DEDE}"/>
              </a:ext>
            </a:extLst>
          </p:cNvPr>
          <p:cNvGrpSpPr/>
          <p:nvPr/>
        </p:nvGrpSpPr>
        <p:grpSpPr>
          <a:xfrm>
            <a:off x="2604336" y="4633916"/>
            <a:ext cx="565345" cy="561533"/>
            <a:chOff x="2661483" y="4575589"/>
            <a:chExt cx="565345" cy="56153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E2C2A5-59BC-474C-B99A-CF2177D7C7D5}"/>
                </a:ext>
              </a:extLst>
            </p:cNvPr>
            <p:cNvSpPr/>
            <p:nvPr/>
          </p:nvSpPr>
          <p:spPr>
            <a:xfrm>
              <a:off x="2661483" y="4575589"/>
              <a:ext cx="565345" cy="5615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E41F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ED33CB4F-44C5-C347-AD0D-FCB779ECF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829" y="4674698"/>
              <a:ext cx="363019" cy="33491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44F018-6408-224E-85C1-27C7BD1EC4D4}"/>
              </a:ext>
            </a:extLst>
          </p:cNvPr>
          <p:cNvGrpSpPr/>
          <p:nvPr/>
        </p:nvGrpSpPr>
        <p:grpSpPr>
          <a:xfrm>
            <a:off x="5947477" y="4368760"/>
            <a:ext cx="565345" cy="561533"/>
            <a:chOff x="7405946" y="3415156"/>
            <a:chExt cx="565345" cy="56153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21C3AB-210C-FE4A-AF88-15D0E3836AA1}"/>
                </a:ext>
              </a:extLst>
            </p:cNvPr>
            <p:cNvSpPr/>
            <p:nvPr/>
          </p:nvSpPr>
          <p:spPr>
            <a:xfrm>
              <a:off x="7405946" y="3415156"/>
              <a:ext cx="565345" cy="5615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E41F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A close up of a logo&#10;&#10;Description automatically generated">
              <a:extLst>
                <a:ext uri="{FF2B5EF4-FFF2-40B4-BE49-F238E27FC236}">
                  <a16:creationId xmlns:a16="http://schemas.microsoft.com/office/drawing/2014/main" id="{F2060441-4686-4E46-A165-8225D567D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8094" y="3488089"/>
              <a:ext cx="281047" cy="38175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AD81BE9-6F7C-1541-8CB9-FE353E58F9A9}"/>
              </a:ext>
            </a:extLst>
          </p:cNvPr>
          <p:cNvSpPr/>
          <p:nvPr/>
        </p:nvSpPr>
        <p:spPr>
          <a:xfrm>
            <a:off x="429288" y="5340190"/>
            <a:ext cx="153783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E41F35"/>
                </a:solidFill>
              </a:rPr>
              <a:t>Implement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50 departments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28A00F-69F1-2946-83AE-8309338784C6}"/>
              </a:ext>
            </a:extLst>
          </p:cNvPr>
          <p:cNvSpPr/>
          <p:nvPr/>
        </p:nvSpPr>
        <p:spPr>
          <a:xfrm>
            <a:off x="2097708" y="4979924"/>
            <a:ext cx="157859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sz="1100" dirty="0"/>
            </a:br>
            <a:r>
              <a:rPr lang="en-US" sz="1400" b="1" dirty="0">
                <a:solidFill>
                  <a:srgbClr val="E41F35"/>
                </a:solidFill>
              </a:rPr>
              <a:t>Hypercare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5 departments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6D617DE-D9C1-E846-B0D4-DE9D656C4415}"/>
              </a:ext>
            </a:extLst>
          </p:cNvPr>
          <p:cNvSpPr/>
          <p:nvPr/>
        </p:nvSpPr>
        <p:spPr>
          <a:xfrm>
            <a:off x="3817597" y="4986003"/>
            <a:ext cx="15088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E41F35"/>
                </a:solidFill>
              </a:rPr>
              <a:t>Standardize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5 departments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7C97D0-2927-E445-98D0-6A1325C30780}"/>
              </a:ext>
            </a:extLst>
          </p:cNvPr>
          <p:cNvSpPr/>
          <p:nvPr/>
        </p:nvSpPr>
        <p:spPr>
          <a:xfrm>
            <a:off x="5453309" y="4911266"/>
            <a:ext cx="15702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E41F35"/>
                </a:solidFill>
              </a:rPr>
              <a:t>Optimize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Hospital / Dept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A5981E-6987-476E-9FC7-40A8C73AA201}"/>
              </a:ext>
            </a:extLst>
          </p:cNvPr>
          <p:cNvSpPr/>
          <p:nvPr/>
        </p:nvSpPr>
        <p:spPr>
          <a:xfrm>
            <a:off x="394088" y="5882883"/>
            <a:ext cx="6682696" cy="266551"/>
          </a:xfrm>
          <a:prstGeom prst="rect">
            <a:avLst/>
          </a:prstGeom>
          <a:solidFill>
            <a:srgbClr val="FCC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The Journey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EB910A9-E2D1-456C-A414-B8E1D3DFBEAB}"/>
              </a:ext>
            </a:extLst>
          </p:cNvPr>
          <p:cNvGrpSpPr/>
          <p:nvPr/>
        </p:nvGrpSpPr>
        <p:grpSpPr>
          <a:xfrm>
            <a:off x="7151550" y="653580"/>
            <a:ext cx="1849234" cy="1590161"/>
            <a:chOff x="7151550" y="701754"/>
            <a:chExt cx="1849234" cy="159016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7A65683-4AF3-4956-9F0C-AC533F389733}"/>
                </a:ext>
              </a:extLst>
            </p:cNvPr>
            <p:cNvSpPr/>
            <p:nvPr/>
          </p:nvSpPr>
          <p:spPr>
            <a:xfrm flipH="1">
              <a:off x="7151550" y="1151193"/>
              <a:ext cx="1849234" cy="1140722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AB22EC9-0B75-40DE-8DF8-4C8C8B169E01}"/>
                </a:ext>
              </a:extLst>
            </p:cNvPr>
            <p:cNvSpPr/>
            <p:nvPr/>
          </p:nvSpPr>
          <p:spPr>
            <a:xfrm>
              <a:off x="7718356" y="701754"/>
              <a:ext cx="715623" cy="71079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E41F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7A65CC2-AC2D-407A-BC8B-02DAC2588B8D}"/>
                </a:ext>
              </a:extLst>
            </p:cNvPr>
            <p:cNvSpPr txBox="1"/>
            <p:nvPr/>
          </p:nvSpPr>
          <p:spPr>
            <a:xfrm>
              <a:off x="7318866" y="1418827"/>
              <a:ext cx="1514603" cy="77729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+$200K</a:t>
              </a:r>
            </a:p>
            <a:p>
              <a:pPr algn="ctr"/>
              <a:r>
                <a:rPr lang="en-US" sz="1200" dirty="0"/>
                <a:t>YTD ROI</a:t>
              </a:r>
            </a:p>
          </p:txBody>
        </p:sp>
        <p:pic>
          <p:nvPicPr>
            <p:cNvPr id="75" name="Picture 74" descr="A close up of a sign&#10;&#10;Description automatically generated">
              <a:extLst>
                <a:ext uri="{FF2B5EF4-FFF2-40B4-BE49-F238E27FC236}">
                  <a16:creationId xmlns:a16="http://schemas.microsoft.com/office/drawing/2014/main" id="{EE41257F-0316-48F9-A95C-0952F69D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149" y="838324"/>
              <a:ext cx="276037" cy="43765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91B6C9-E4C3-4D7F-B03E-D4055D2EA5D0}"/>
              </a:ext>
            </a:extLst>
          </p:cNvPr>
          <p:cNvGrpSpPr/>
          <p:nvPr/>
        </p:nvGrpSpPr>
        <p:grpSpPr>
          <a:xfrm>
            <a:off x="4327683" y="4452258"/>
            <a:ext cx="565345" cy="561533"/>
            <a:chOff x="4327683" y="4452258"/>
            <a:chExt cx="565345" cy="56153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672417-D963-9349-8623-C98175F4437F}"/>
                </a:ext>
              </a:extLst>
            </p:cNvPr>
            <p:cNvSpPr/>
            <p:nvPr/>
          </p:nvSpPr>
          <p:spPr>
            <a:xfrm>
              <a:off x="4327683" y="4452258"/>
              <a:ext cx="565345" cy="5615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E41F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D56F2A50-E730-45C7-9E84-C4CCB9C8D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689" y="4569524"/>
              <a:ext cx="357331" cy="314552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1182E9A-C33B-4BCD-9E7D-95F4AB68FFA5}"/>
              </a:ext>
            </a:extLst>
          </p:cNvPr>
          <p:cNvSpPr/>
          <p:nvPr/>
        </p:nvSpPr>
        <p:spPr>
          <a:xfrm flipH="1">
            <a:off x="7146578" y="2297890"/>
            <a:ext cx="1849234" cy="277004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[Use this space for commentary / highlights]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0A5A2-EC3B-42E0-84CD-E6B5E34A5395}"/>
              </a:ext>
            </a:extLst>
          </p:cNvPr>
          <p:cNvSpPr/>
          <p:nvPr/>
        </p:nvSpPr>
        <p:spPr>
          <a:xfrm>
            <a:off x="382462" y="4249545"/>
            <a:ext cx="2316219" cy="2835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00B050"/>
                </a:solidFill>
              </a:rPr>
              <a:t>Metric improved / better than benchmark</a:t>
            </a:r>
          </a:p>
          <a:p>
            <a:r>
              <a:rPr lang="en-US" sz="800" b="1" dirty="0">
                <a:solidFill>
                  <a:srgbClr val="FF0000"/>
                </a:solidFill>
              </a:rPr>
              <a:t>Metric worsened / worse than benchmark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77910-6ED1-462A-ACC2-7C4C5A7D85E6}"/>
              </a:ext>
            </a:extLst>
          </p:cNvPr>
          <p:cNvSpPr/>
          <p:nvPr/>
        </p:nvSpPr>
        <p:spPr>
          <a:xfrm>
            <a:off x="9174489" y="1416508"/>
            <a:ext cx="3325796" cy="1235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Modify this slide to include all metrics (use red/green to indicate what improved and what worsened)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Journey (where departments fall in each bucket), ROI, and add commentary – Journey helps contextualize all the metrics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</p:spTree>
    <p:extLst>
      <p:ext uri="{BB962C8B-B14F-4D97-AF65-F5344CB8AC3E}">
        <p14:creationId xmlns:p14="http://schemas.microsoft.com/office/powerpoint/2010/main" val="10071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11448A-F513-3E40-879C-0586C1E889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Effectiveness metrics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E6B976-DFB8-47D4-B726-ECA0726F30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C24BB-88DE-4A68-A2DE-43A027617BC0}"/>
              </a:ext>
            </a:extLst>
          </p:cNvPr>
          <p:cNvSpPr/>
          <p:nvPr/>
        </p:nvSpPr>
        <p:spPr>
          <a:xfrm>
            <a:off x="402488" y="911273"/>
            <a:ext cx="8339024" cy="419100"/>
          </a:xfrm>
          <a:prstGeom prst="rect">
            <a:avLst/>
          </a:prstGeom>
          <a:solidFill>
            <a:srgbClr val="DD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Recommendation:  </a:t>
            </a:r>
            <a:r>
              <a:rPr lang="en-US" sz="1400" b="1" dirty="0">
                <a:solidFill>
                  <a:schemeClr val="tx1"/>
                </a:solidFill>
              </a:rPr>
              <a:t>Evaluate </a:t>
            </a:r>
            <a:r>
              <a:rPr lang="en-US" sz="1400" b="1" dirty="0" err="1">
                <a:solidFill>
                  <a:schemeClr val="tx1"/>
                </a:solidFill>
              </a:rPr>
              <a:t>SmartPar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recommendations on a weekly basis for added savings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765B3-AED9-4349-B5C7-8FE0EA2AB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326041" cy="317654"/>
          </a:xfrm>
        </p:spPr>
        <p:txBody>
          <a:bodyPr/>
          <a:lstStyle/>
          <a:p>
            <a:r>
              <a:rPr lang="en-US" dirty="0"/>
              <a:t>Optimizing inventory reduces waste and write-offs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3554B-AA5F-4B76-9AAE-70704A0C6D8C}"/>
              </a:ext>
            </a:extLst>
          </p:cNvPr>
          <p:cNvSpPr txBox="1"/>
          <p:nvPr/>
        </p:nvSpPr>
        <p:spPr>
          <a:xfrm>
            <a:off x="470183" y="644525"/>
            <a:ext cx="8159467" cy="295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i="1" dirty="0"/>
              <a:t>Total inventory, [Customer name] enterprise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0FFDF6-7E53-49BC-A5CB-EB47AA80D447}"/>
              </a:ext>
            </a:extLst>
          </p:cNvPr>
          <p:cNvSpPr txBox="1"/>
          <p:nvPr/>
        </p:nvSpPr>
        <p:spPr>
          <a:xfrm>
            <a:off x="400050" y="6124729"/>
            <a:ext cx="3781806" cy="20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400"/>
              </a:spcBef>
            </a:pPr>
            <a:r>
              <a:rPr lang="en-US" sz="800" i="1" dirty="0">
                <a:solidFill>
                  <a:srgbClr val="404040"/>
                </a:solidFill>
              </a:rPr>
              <a:t>*Benchmark based on internal WaveMark data (all customers)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E6A2C5-98B4-498F-8154-0632623ABE9A}"/>
              </a:ext>
            </a:extLst>
          </p:cNvPr>
          <p:cNvSpPr/>
          <p:nvPr/>
        </p:nvSpPr>
        <p:spPr>
          <a:xfrm>
            <a:off x="6029325" y="1441651"/>
            <a:ext cx="2712187" cy="450507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[Is this good or bad?]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have you been doing to help them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help do you still need from the customer to help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[If on hand inventory is going up, look into encounters to see if it’s the reason. Be prepared to discuss inventory per encounter, as well.]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[Note: Explain to customer that in every case, you want to be below the benchmark]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More details in Appendix, slides ___ - ___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B0E3A3-46C7-4D13-88E8-F144A4D9B4FB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# Rooms in data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recommendation (blue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key takeaways (grey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6717404-9723-421C-8E93-FE46C79FBD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105488"/>
              </p:ext>
            </p:extLst>
          </p:nvPr>
        </p:nvGraphicFramePr>
        <p:xfrm>
          <a:off x="402488" y="1441651"/>
          <a:ext cx="5416751" cy="2130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7DEEB5D-8539-45C3-8D13-CCC83476DD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330266"/>
              </p:ext>
            </p:extLst>
          </p:nvPr>
        </p:nvGraphicFramePr>
        <p:xfrm>
          <a:off x="400049" y="3713079"/>
          <a:ext cx="5419189" cy="2233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8140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C24BB-88DE-4A68-A2DE-43A027617BC0}"/>
              </a:ext>
            </a:extLst>
          </p:cNvPr>
          <p:cNvSpPr/>
          <p:nvPr/>
        </p:nvSpPr>
        <p:spPr>
          <a:xfrm>
            <a:off x="402488" y="911273"/>
            <a:ext cx="8339024" cy="419100"/>
          </a:xfrm>
          <a:prstGeom prst="rect">
            <a:avLst/>
          </a:prstGeom>
          <a:solidFill>
            <a:srgbClr val="DD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Recommendation:  </a:t>
            </a:r>
            <a:r>
              <a:rPr lang="en-US" sz="1400" b="1" dirty="0">
                <a:solidFill>
                  <a:schemeClr val="tx1"/>
                </a:solidFill>
              </a:rPr>
              <a:t>Evaluate </a:t>
            </a:r>
            <a:r>
              <a:rPr lang="en-US" sz="1400" b="1" dirty="0" err="1">
                <a:solidFill>
                  <a:schemeClr val="tx1"/>
                </a:solidFill>
              </a:rPr>
              <a:t>SmartPar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recommendations on a weekly basis for added savings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765B3-AED9-4349-B5C7-8FE0EA2AB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326041" cy="317654"/>
          </a:xfrm>
        </p:spPr>
        <p:txBody>
          <a:bodyPr/>
          <a:lstStyle/>
          <a:p>
            <a:r>
              <a:rPr lang="en-US" dirty="0"/>
              <a:t>Optimizing inventory reduces waste and write-offs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3554B-AA5F-4B76-9AAE-70704A0C6D8C}"/>
              </a:ext>
            </a:extLst>
          </p:cNvPr>
          <p:cNvSpPr txBox="1"/>
          <p:nvPr/>
        </p:nvSpPr>
        <p:spPr>
          <a:xfrm>
            <a:off x="470183" y="644525"/>
            <a:ext cx="8159467" cy="295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i="1" dirty="0"/>
              <a:t>Total inventory, [Customer name] enterprise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E6A2C5-98B4-498F-8154-0632623ABE9A}"/>
              </a:ext>
            </a:extLst>
          </p:cNvPr>
          <p:cNvSpPr/>
          <p:nvPr/>
        </p:nvSpPr>
        <p:spPr>
          <a:xfrm>
            <a:off x="6029325" y="1441651"/>
            <a:ext cx="2712187" cy="450507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[Is this good or bad?]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have you been doing to help them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help do you still need from the customer to help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[If on hand inventory is going up, look into encounters to see if it’s the reason. Be prepared to discuss inventory per encounter, as well.]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More details in Appendix, slides ___ - 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6EBC1-5798-4BD4-91A3-A2AE64367C29}"/>
              </a:ext>
            </a:extLst>
          </p:cNvPr>
          <p:cNvSpPr txBox="1"/>
          <p:nvPr/>
        </p:nvSpPr>
        <p:spPr>
          <a:xfrm>
            <a:off x="400050" y="6124729"/>
            <a:ext cx="3781806" cy="20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400"/>
              </a:spcBef>
            </a:pPr>
            <a:r>
              <a:rPr lang="en-US" sz="800" i="1" dirty="0">
                <a:solidFill>
                  <a:srgbClr val="404040"/>
                </a:solidFill>
              </a:rPr>
              <a:t>*Benchmark based on internal WaveMark data (all customers)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3E0995-C136-4487-82F4-8234961B26E3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recommendation (blue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key takeaways (grey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2730B75-A486-4172-A569-E6D85F71F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5950350"/>
              </p:ext>
            </p:extLst>
          </p:nvPr>
        </p:nvGraphicFramePr>
        <p:xfrm>
          <a:off x="402488" y="1441651"/>
          <a:ext cx="5455387" cy="2139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41E4B6E-CB2A-4C51-8F22-DD2D7D713F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136244"/>
              </p:ext>
            </p:extLst>
          </p:nvPr>
        </p:nvGraphicFramePr>
        <p:xfrm>
          <a:off x="402487" y="3692678"/>
          <a:ext cx="5455387" cy="2254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8585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C24BB-88DE-4A68-A2DE-43A027617BC0}"/>
              </a:ext>
            </a:extLst>
          </p:cNvPr>
          <p:cNvSpPr/>
          <p:nvPr/>
        </p:nvSpPr>
        <p:spPr>
          <a:xfrm>
            <a:off x="402488" y="911273"/>
            <a:ext cx="8339024" cy="419100"/>
          </a:xfrm>
          <a:prstGeom prst="rect">
            <a:avLst/>
          </a:prstGeom>
          <a:solidFill>
            <a:srgbClr val="DD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Recommendation:  </a:t>
            </a:r>
            <a:r>
              <a:rPr lang="en-US" sz="1400" b="1" dirty="0">
                <a:solidFill>
                  <a:schemeClr val="tx1"/>
                </a:solidFill>
              </a:rPr>
              <a:t>Evaluate </a:t>
            </a:r>
            <a:r>
              <a:rPr lang="en-US" sz="1400" b="1" dirty="0" err="1">
                <a:solidFill>
                  <a:schemeClr val="tx1"/>
                </a:solidFill>
              </a:rPr>
              <a:t>SmartPar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recommendations on a weekly basis for added savings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765B3-AED9-4349-B5C7-8FE0EA2AB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326041" cy="317654"/>
          </a:xfrm>
        </p:spPr>
        <p:txBody>
          <a:bodyPr/>
          <a:lstStyle/>
          <a:p>
            <a:r>
              <a:rPr lang="en-US" dirty="0"/>
              <a:t>Optimizing inventory reduces waste and write-offs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3554B-AA5F-4B76-9AAE-70704A0C6D8C}"/>
              </a:ext>
            </a:extLst>
          </p:cNvPr>
          <p:cNvSpPr txBox="1"/>
          <p:nvPr/>
        </p:nvSpPr>
        <p:spPr>
          <a:xfrm>
            <a:off x="470183" y="644525"/>
            <a:ext cx="8159467" cy="295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i="1" dirty="0"/>
              <a:t>Total inventory, [Customer name] enterprise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E6A2C5-98B4-498F-8154-0632623ABE9A}"/>
              </a:ext>
            </a:extLst>
          </p:cNvPr>
          <p:cNvSpPr/>
          <p:nvPr/>
        </p:nvSpPr>
        <p:spPr>
          <a:xfrm>
            <a:off x="6029325" y="1441651"/>
            <a:ext cx="2712187" cy="450507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[Is this good or bad?]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have you been doing to help them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help do you still need from the customer to help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[If on hand inventory is going up, look into encounters to see if it’s the reason. Be prepared to discuss inventory per encounter, as well.]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More details in Appendix, slides ___ - 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6EBC1-5798-4BD4-91A3-A2AE64367C29}"/>
              </a:ext>
            </a:extLst>
          </p:cNvPr>
          <p:cNvSpPr txBox="1"/>
          <p:nvPr/>
        </p:nvSpPr>
        <p:spPr>
          <a:xfrm>
            <a:off x="400050" y="6124729"/>
            <a:ext cx="3781806" cy="20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400"/>
              </a:spcBef>
            </a:pPr>
            <a:r>
              <a:rPr lang="en-US" sz="800" i="1" dirty="0">
                <a:solidFill>
                  <a:srgbClr val="404040"/>
                </a:solidFill>
              </a:rPr>
              <a:t>*Benchmark based on internal WaveMark data (all customers)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3E0995-C136-4487-82F4-8234961B26E3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recommendation (blue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key takeaways (grey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1B54061-BE00-4EC0-9BD9-5FF32D9675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6465693"/>
              </p:ext>
            </p:extLst>
          </p:nvPr>
        </p:nvGraphicFramePr>
        <p:xfrm>
          <a:off x="400050" y="1441652"/>
          <a:ext cx="5486400" cy="2130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9F15F4D-219F-454A-9DE7-7C19A41D46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7605051"/>
              </p:ext>
            </p:extLst>
          </p:nvPr>
        </p:nvGraphicFramePr>
        <p:xfrm>
          <a:off x="400049" y="3683155"/>
          <a:ext cx="5486399" cy="2263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062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C24BB-88DE-4A68-A2DE-43A027617BC0}"/>
              </a:ext>
            </a:extLst>
          </p:cNvPr>
          <p:cNvSpPr/>
          <p:nvPr/>
        </p:nvSpPr>
        <p:spPr>
          <a:xfrm>
            <a:off x="402488" y="911273"/>
            <a:ext cx="8339024" cy="419100"/>
          </a:xfrm>
          <a:prstGeom prst="rect">
            <a:avLst/>
          </a:prstGeom>
          <a:solidFill>
            <a:srgbClr val="DD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Recommendation:  </a:t>
            </a:r>
            <a:r>
              <a:rPr lang="en-US" sz="1400" b="1" dirty="0">
                <a:solidFill>
                  <a:schemeClr val="tx1"/>
                </a:solidFill>
              </a:rPr>
              <a:t>Evaluate </a:t>
            </a:r>
            <a:r>
              <a:rPr lang="en-US" sz="1400" b="1" dirty="0" err="1">
                <a:solidFill>
                  <a:schemeClr val="tx1"/>
                </a:solidFill>
              </a:rPr>
              <a:t>SmartPar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recommendations on a weekly basis for added savings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765B3-AED9-4349-B5C7-8FE0EA2AB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326041" cy="317654"/>
          </a:xfrm>
        </p:spPr>
        <p:txBody>
          <a:bodyPr/>
          <a:lstStyle/>
          <a:p>
            <a:r>
              <a:rPr lang="en-US" dirty="0"/>
              <a:t>Optimizing inventory reduces waste and write-offs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3554B-AA5F-4B76-9AAE-70704A0C6D8C}"/>
              </a:ext>
            </a:extLst>
          </p:cNvPr>
          <p:cNvSpPr txBox="1"/>
          <p:nvPr/>
        </p:nvSpPr>
        <p:spPr>
          <a:xfrm>
            <a:off x="470183" y="644525"/>
            <a:ext cx="8159467" cy="295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i="1" dirty="0"/>
              <a:t>Total inventory, [Customer name] enterprise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E6A2C5-98B4-498F-8154-0632623ABE9A}"/>
              </a:ext>
            </a:extLst>
          </p:cNvPr>
          <p:cNvSpPr/>
          <p:nvPr/>
        </p:nvSpPr>
        <p:spPr>
          <a:xfrm>
            <a:off x="6029325" y="1441651"/>
            <a:ext cx="2712187" cy="450507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[Is this good or bad?]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have you been doing to help them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help do you still need from the customer to help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[If on hand inventory is going up, look into encounters to see if it’s the reason. Be prepared to discuss inventory per encounter, as well.]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More details in Appendix, slides ___ - 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6EBC1-5798-4BD4-91A3-A2AE64367C29}"/>
              </a:ext>
            </a:extLst>
          </p:cNvPr>
          <p:cNvSpPr txBox="1"/>
          <p:nvPr/>
        </p:nvSpPr>
        <p:spPr>
          <a:xfrm>
            <a:off x="400050" y="6124729"/>
            <a:ext cx="3781806" cy="20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400"/>
              </a:spcBef>
            </a:pPr>
            <a:r>
              <a:rPr lang="en-US" sz="800" i="1" dirty="0">
                <a:solidFill>
                  <a:srgbClr val="404040"/>
                </a:solidFill>
              </a:rPr>
              <a:t>*Benchmark based on internal WaveMark data (all customers)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3E0995-C136-4487-82F4-8234961B26E3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recommendation (blue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key takeaways (grey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BFE1B91-2601-43AF-A8C9-437395A759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0743429"/>
              </p:ext>
            </p:extLst>
          </p:nvPr>
        </p:nvGraphicFramePr>
        <p:xfrm>
          <a:off x="400050" y="1441652"/>
          <a:ext cx="5467350" cy="2146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F835BA9-7D3B-4C64-BA78-EA9A0110C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553253"/>
              </p:ext>
            </p:extLst>
          </p:nvPr>
        </p:nvGraphicFramePr>
        <p:xfrm>
          <a:off x="400050" y="3800368"/>
          <a:ext cx="5467350" cy="2146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186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C24BB-88DE-4A68-A2DE-43A027617BC0}"/>
              </a:ext>
            </a:extLst>
          </p:cNvPr>
          <p:cNvSpPr/>
          <p:nvPr/>
        </p:nvSpPr>
        <p:spPr>
          <a:xfrm>
            <a:off x="457200" y="1079577"/>
            <a:ext cx="8284312" cy="419100"/>
          </a:xfrm>
          <a:prstGeom prst="rect">
            <a:avLst/>
          </a:prstGeom>
          <a:solidFill>
            <a:srgbClr val="DD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Recommendation:  None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765B3-AED9-4349-B5C7-8FE0EA2AB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83" y="301471"/>
            <a:ext cx="8326041" cy="317654"/>
          </a:xfrm>
        </p:spPr>
        <p:txBody>
          <a:bodyPr/>
          <a:lstStyle/>
          <a:p>
            <a:r>
              <a:rPr lang="en-US" sz="1800" dirty="0"/>
              <a:t>Reducing expiration leads to increased profitability and patient safety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3554B-AA5F-4B76-9AAE-70704A0C6D8C}"/>
              </a:ext>
            </a:extLst>
          </p:cNvPr>
          <p:cNvSpPr txBox="1"/>
          <p:nvPr/>
        </p:nvSpPr>
        <p:spPr>
          <a:xfrm>
            <a:off x="470183" y="644525"/>
            <a:ext cx="8159467" cy="295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i="1" dirty="0"/>
              <a:t>Expiration, [Customer name] enterprise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2075CD-23FC-419B-9012-7E33CDAB2DD0}"/>
              </a:ext>
            </a:extLst>
          </p:cNvPr>
          <p:cNvSpPr/>
          <p:nvPr/>
        </p:nvSpPr>
        <p:spPr>
          <a:xfrm>
            <a:off x="6029325" y="1638300"/>
            <a:ext cx="2712187" cy="416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[Is this good or bad?]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have you been doing to help them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[What help do you still need from the customer to help with this metric?]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[Investigate why]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[Be ready to discuss this as a % of total inventory, how sales used to present it]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More details in Appendix, slides ___ - 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1112C-F555-4D1B-80A7-27BB0655E00F}"/>
              </a:ext>
            </a:extLst>
          </p:cNvPr>
          <p:cNvSpPr txBox="1"/>
          <p:nvPr/>
        </p:nvSpPr>
        <p:spPr>
          <a:xfrm>
            <a:off x="400050" y="6124729"/>
            <a:ext cx="3781806" cy="20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400"/>
              </a:spcBef>
            </a:pPr>
            <a:r>
              <a:rPr lang="en-US" sz="800" i="1" dirty="0">
                <a:solidFill>
                  <a:srgbClr val="404040"/>
                </a:solidFill>
              </a:rPr>
              <a:t>*Benchmark based on internal WaveMark data (all customers)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374A97-139B-4991-98C3-62B350CA6058}"/>
              </a:ext>
            </a:extLst>
          </p:cNvPr>
          <p:cNvSpPr/>
          <p:nvPr/>
        </p:nvSpPr>
        <p:spPr>
          <a:xfrm>
            <a:off x="5753101" y="39042"/>
            <a:ext cx="3325796" cy="75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recommendation (blue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Update key takeaways (grey box)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Delete this red box before sending to customer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D8A36B8-7F86-4995-A4A1-EC34780C29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8076381"/>
              </p:ext>
            </p:extLst>
          </p:nvPr>
        </p:nvGraphicFramePr>
        <p:xfrm>
          <a:off x="470183" y="1638300"/>
          <a:ext cx="5387692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720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 ">
  <a:themeElements>
    <a:clrScheme name="CH Tapan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EE0000"/>
      </a:accent1>
      <a:accent2>
        <a:srgbClr val="F9C916"/>
      </a:accent2>
      <a:accent3>
        <a:srgbClr val="346170"/>
      </a:accent3>
      <a:accent4>
        <a:srgbClr val="730505"/>
      </a:accent4>
      <a:accent5>
        <a:srgbClr val="A1DBE6"/>
      </a:accent5>
      <a:accent6>
        <a:srgbClr val="9BC787"/>
      </a:accent6>
      <a:hlink>
        <a:srgbClr val="346170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nal Cardinal Health PPT - 2018 (Standard)" id="{3F026873-D4D6-497F-8628-6FC340EC4750}" vid="{AF868F97-D05B-491A-A582-A806AF2A6726}"/>
    </a:ext>
  </a:extLst>
</a:theme>
</file>

<file path=ppt/theme/theme2.xml><?xml version="1.0" encoding="utf-8"?>
<a:theme xmlns:a="http://schemas.openxmlformats.org/drawingml/2006/main" name="Alt. Divider Slides">
  <a:themeElements>
    <a:clrScheme name="CH Tapan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EE0000"/>
      </a:accent1>
      <a:accent2>
        <a:srgbClr val="F9C916"/>
      </a:accent2>
      <a:accent3>
        <a:srgbClr val="346170"/>
      </a:accent3>
      <a:accent4>
        <a:srgbClr val="730505"/>
      </a:accent4>
      <a:accent5>
        <a:srgbClr val="A1DBE6"/>
      </a:accent5>
      <a:accent6>
        <a:srgbClr val="9BC787"/>
      </a:accent6>
      <a:hlink>
        <a:srgbClr val="346170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nal Cardinal Health PPT - 2018 (Standard)" id="{3F026873-D4D6-497F-8628-6FC340EC4750}" vid="{E76CCC30-779B-4873-B911-D57DA540F266}"/>
    </a:ext>
  </a:extLst>
</a:theme>
</file>

<file path=ppt/theme/theme3.xml><?xml version="1.0" encoding="utf-8"?>
<a:theme xmlns:a="http://schemas.openxmlformats.org/drawingml/2006/main" name="Divider Slide">
  <a:themeElements>
    <a:clrScheme name="CH Tapan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EE0000"/>
      </a:accent1>
      <a:accent2>
        <a:srgbClr val="F9C916"/>
      </a:accent2>
      <a:accent3>
        <a:srgbClr val="346170"/>
      </a:accent3>
      <a:accent4>
        <a:srgbClr val="730505"/>
      </a:accent4>
      <a:accent5>
        <a:srgbClr val="A1DBE6"/>
      </a:accent5>
      <a:accent6>
        <a:srgbClr val="9BC787"/>
      </a:accent6>
      <a:hlink>
        <a:srgbClr val="346170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nal Cardinal Health PPT - 2018 (Standard)" id="{3F026873-D4D6-497F-8628-6FC340EC4750}" vid="{BAE96BC9-83A6-4451-8682-6D9B30294440}"/>
    </a:ext>
  </a:extLst>
</a:theme>
</file>

<file path=ppt/theme/theme4.xml><?xml version="1.0" encoding="utf-8"?>
<a:theme xmlns:a="http://schemas.openxmlformats.org/drawingml/2006/main" name="VB_Content">
  <a:themeElements>
    <a:clrScheme name="CH Tapan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EE0000"/>
      </a:accent1>
      <a:accent2>
        <a:srgbClr val="F9C916"/>
      </a:accent2>
      <a:accent3>
        <a:srgbClr val="346170"/>
      </a:accent3>
      <a:accent4>
        <a:srgbClr val="730505"/>
      </a:accent4>
      <a:accent5>
        <a:srgbClr val="A1DBE6"/>
      </a:accent5>
      <a:accent6>
        <a:srgbClr val="9BC787"/>
      </a:accent6>
      <a:hlink>
        <a:srgbClr val="346170"/>
      </a:hlink>
      <a:folHlink>
        <a:srgbClr val="CACACA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400"/>
          </a:spcBef>
          <a:defRPr sz="2000" dirty="0" err="1" smtClean="0">
            <a:solidFill>
              <a:srgbClr val="40404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ernal Cardinal Health PPT - 2018 (Standard)" id="{3F026873-D4D6-497F-8628-6FC340EC4750}" vid="{77F35FC7-D0E1-4DD2-B492-61EE8C47F460}"/>
    </a:ext>
  </a:extLst>
</a:theme>
</file>

<file path=ppt/theme/theme5.xml><?xml version="1.0" encoding="utf-8"?>
<a:theme xmlns:a="http://schemas.openxmlformats.org/drawingml/2006/main" name="VB_Title+Divider">
  <a:themeElements>
    <a:clrScheme name="CH Tapan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EE0000"/>
      </a:accent1>
      <a:accent2>
        <a:srgbClr val="F9C916"/>
      </a:accent2>
      <a:accent3>
        <a:srgbClr val="346170"/>
      </a:accent3>
      <a:accent4>
        <a:srgbClr val="730505"/>
      </a:accent4>
      <a:accent5>
        <a:srgbClr val="A1DBE6"/>
      </a:accent5>
      <a:accent6>
        <a:srgbClr val="9BC787"/>
      </a:accent6>
      <a:hlink>
        <a:srgbClr val="346170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nal Cardinal Health PPT - 2018 (Standard)" id="{3F026873-D4D6-497F-8628-6FC340EC4750}" vid="{E76CCC30-779B-4873-B911-D57DA540F26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1FC5DF56665E489A1A6A0EEB5B8494" ma:contentTypeVersion="11" ma:contentTypeDescription="Create a new document." ma:contentTypeScope="" ma:versionID="8166bd59171e9e7d9912962ba0e46892">
  <xsd:schema xmlns:xsd="http://www.w3.org/2001/XMLSchema" xmlns:xs="http://www.w3.org/2001/XMLSchema" xmlns:p="http://schemas.microsoft.com/office/2006/metadata/properties" xmlns:ns2="b6aa0b2a-5dee-43b2-8259-a94f18e46a5a" xmlns:ns3="fdeb4467-6fd5-4fff-a645-6c7845c41416" targetNamespace="http://schemas.microsoft.com/office/2006/metadata/properties" ma:root="true" ma:fieldsID="03ced68ea68b48a20f8b39609c8e03e7" ns2:_="" ns3:_="">
    <xsd:import namespace="b6aa0b2a-5dee-43b2-8259-a94f18e46a5a"/>
    <xsd:import namespace="fdeb4467-6fd5-4fff-a645-6c7845c414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aa0b2a-5dee-43b2-8259-a94f18e46a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eb4467-6fd5-4fff-a645-6c7845c4141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046D91-B3D6-44A1-A07D-EE489F14A7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aa0b2a-5dee-43b2-8259-a94f18e46a5a"/>
    <ds:schemaRef ds:uri="fdeb4467-6fd5-4fff-a645-6c7845c414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1EAB87-1C65-4C59-8D96-AD7AAA834E18}">
  <ds:schemaRefs>
    <ds:schemaRef ds:uri="b6aa0b2a-5dee-43b2-8259-a94f18e46a5a"/>
    <ds:schemaRef ds:uri="http://purl.org/dc/terms/"/>
    <ds:schemaRef ds:uri="http://schemas.microsoft.com/office/2006/documentManagement/types"/>
    <ds:schemaRef ds:uri="fdeb4467-6fd5-4fff-a645-6c7845c41416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13C23A0-2329-4B85-9CB2-9F796A0048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Internal Cardinal Health PPT - 2018 (Standard)</Template>
  <TotalTime>61366</TotalTime>
  <Words>2287</Words>
  <Application>Microsoft Office PowerPoint</Application>
  <PresentationFormat>On-screen Show (4:3)</PresentationFormat>
  <Paragraphs>329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Franklin Gothic Heavy</vt:lpstr>
      <vt:lpstr>System Font Regular</vt:lpstr>
      <vt:lpstr>Title Slides </vt:lpstr>
      <vt:lpstr>Alt. Divider Slides</vt:lpstr>
      <vt:lpstr>Divider Slide</vt:lpstr>
      <vt:lpstr>VB_Content</vt:lpstr>
      <vt:lpstr>VB_Title+Divider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Cardinal Health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John</dc:creator>
  <cp:keywords>External Use (Widescreen)</cp:keywords>
  <cp:lastModifiedBy>Smith, Adam 11</cp:lastModifiedBy>
  <cp:revision>1171</cp:revision>
  <cp:lastPrinted>2020-10-05T14:24:21Z</cp:lastPrinted>
  <dcterms:created xsi:type="dcterms:W3CDTF">2018-06-01T12:04:50Z</dcterms:created>
  <dcterms:modified xsi:type="dcterms:W3CDTF">2021-01-08T22:56:56Z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0x010100C51FC5DF56665E489A1A6A0EEB5B8494</vt:lpwstr>
  </property>
</Properties>
</file>